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charts/chart5.xml" ContentType="application/vnd.openxmlformats-officedocument.drawingml.chart+xml"/>
  <Override PartName="/ppt/theme/themeOverride4.xml" ContentType="application/vnd.openxmlformats-officedocument.themeOverride+xml"/>
  <Override PartName="/ppt/charts/chart6.xml" ContentType="application/vnd.openxmlformats-officedocument.drawingml.chart+xml"/>
  <Override PartName="/ppt/theme/themeOverride5.xml" ContentType="application/vnd.openxmlformats-officedocument.themeOverr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theme/themeOverride6.xml" ContentType="application/vnd.openxmlformats-officedocument.themeOverride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theme/themeOverride7.xml" ContentType="application/vnd.openxmlformats-officedocument.themeOverride+xml"/>
  <Override PartName="/ppt/charts/chart14.xml" ContentType="application/vnd.openxmlformats-officedocument.drawingml.chart+xml"/>
  <Override PartName="/ppt/theme/themeOverride8.xml" ContentType="application/vnd.openxmlformats-officedocument.themeOverride+xml"/>
  <Override PartName="/ppt/charts/chart1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8" r:id="rId3"/>
    <p:sldId id="289" r:id="rId4"/>
    <p:sldId id="290" r:id="rId5"/>
    <p:sldId id="287" r:id="rId6"/>
    <p:sldId id="291" r:id="rId7"/>
    <p:sldId id="274" r:id="rId8"/>
    <p:sldId id="292" r:id="rId9"/>
    <p:sldId id="293" r:id="rId10"/>
    <p:sldId id="294" r:id="rId11"/>
    <p:sldId id="295" r:id="rId12"/>
    <p:sldId id="296" r:id="rId13"/>
    <p:sldId id="297" r:id="rId14"/>
    <p:sldId id="298" r:id="rId15"/>
    <p:sldId id="300" r:id="rId16"/>
    <p:sldId id="301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80"/>
    <a:srgbClr val="FFCC66"/>
    <a:srgbClr val="006666"/>
    <a:srgbClr val="CCECFF"/>
    <a:srgbClr val="FF9900"/>
    <a:srgbClr val="CCFFFF"/>
    <a:srgbClr val="800000"/>
    <a:srgbClr val="C8FBFC"/>
    <a:srgbClr val="F9FECC"/>
    <a:srgbClr val="4F9B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1334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0.xlsx"/><Relationship Id="rId1" Type="http://schemas.openxmlformats.org/officeDocument/2006/relationships/themeOverride" Target="../theme/themeOverride6.xm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2.xlsx"/><Relationship Id="rId1" Type="http://schemas.openxmlformats.org/officeDocument/2006/relationships/themeOverride" Target="../theme/themeOverride7.xm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3.xlsx"/><Relationship Id="rId1" Type="http://schemas.openxmlformats.org/officeDocument/2006/relationships/themeOverride" Target="../theme/themeOverride8.xm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3.xlsx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4.xlsx"/><Relationship Id="rId1" Type="http://schemas.openxmlformats.org/officeDocument/2006/relationships/themeOverride" Target="../theme/themeOverride4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5.xlsx"/><Relationship Id="rId1" Type="http://schemas.openxmlformats.org/officeDocument/2006/relationships/themeOverride" Target="../theme/themeOverride5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русский язык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1 класс</c:v>
                </c:pt>
                <c:pt idx="1">
                  <c:v>2 класс</c:v>
                </c:pt>
                <c:pt idx="2">
                  <c:v>3 класс</c:v>
                </c:pt>
                <c:pt idx="3">
                  <c:v>4 класс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56E-4515-A6DC-5DB96E7189C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литературное чтение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1 класс</c:v>
                </c:pt>
                <c:pt idx="1">
                  <c:v>2 класс</c:v>
                </c:pt>
                <c:pt idx="2">
                  <c:v>3 класс</c:v>
                </c:pt>
                <c:pt idx="3">
                  <c:v>4 класс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56E-4515-A6DC-5DB96E7189C3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математика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1 класс</c:v>
                </c:pt>
                <c:pt idx="1">
                  <c:v>2 класс</c:v>
                </c:pt>
                <c:pt idx="2">
                  <c:v>3 класс</c:v>
                </c:pt>
                <c:pt idx="3">
                  <c:v>4 класс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56E-4515-A6DC-5DB96E7189C3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окружающий мир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1 класс</c:v>
                </c:pt>
                <c:pt idx="1">
                  <c:v>2 класс</c:v>
                </c:pt>
                <c:pt idx="2">
                  <c:v>3 класс</c:v>
                </c:pt>
                <c:pt idx="3">
                  <c:v>4 класс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56E-4515-A6DC-5DB96E7189C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2377088"/>
        <c:axId val="72379776"/>
      </c:barChart>
      <c:catAx>
        <c:axId val="7237708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72379776"/>
        <c:crossesAt val="0"/>
        <c:auto val="1"/>
        <c:lblAlgn val="ctr"/>
        <c:lblOffset val="100"/>
        <c:noMultiLvlLbl val="0"/>
      </c:catAx>
      <c:valAx>
        <c:axId val="72379776"/>
        <c:scaling>
          <c:orientation val="minMax"/>
          <c:max val="100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72377088"/>
        <c:crosses val="autoZero"/>
        <c:crossBetween val="between"/>
        <c:majorUnit val="50"/>
        <c:minorUnit val="50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1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i="1"/>
            </a:pPr>
            <a:r>
              <a:rPr lang="ru-RU" sz="1800" i="1"/>
              <a:t>2</a:t>
            </a:r>
            <a:r>
              <a:rPr lang="ru-RU" sz="1800" i="1" baseline="0"/>
              <a:t> </a:t>
            </a:r>
            <a:r>
              <a:rPr lang="ru-RU" sz="1400" i="1"/>
              <a:t>класс</a:t>
            </a:r>
          </a:p>
        </c:rich>
      </c:tx>
      <c:layout/>
      <c:overlay val="0"/>
    </c:title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>
        <c:manualLayout>
          <c:xMode val="edge"/>
          <c:yMode val="edge"/>
          <c:x val="0.60333664602604287"/>
          <c:y val="0.26039383268046268"/>
          <c:w val="0.35455854100711637"/>
          <c:h val="0.60634827681715664"/>
        </c:manualLayout>
      </c:layout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0"/>
    </c:view3D>
    <c:floor>
      <c:thickness val="0"/>
      <c:spPr>
        <a:solidFill>
          <a:schemeClr val="accent2">
            <a:lumMod val="20000"/>
            <a:lumOff val="80000"/>
          </a:schemeClr>
        </a:soli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</c:floor>
    <c:sideWall>
      <c:thickness val="0"/>
      <c:spPr>
        <a:solidFill>
          <a:schemeClr val="accent2">
            <a:lumMod val="20000"/>
            <a:lumOff val="80000"/>
          </a:schemeClr>
        </a:solidFill>
      </c:spPr>
    </c:sideWall>
    <c:backWall>
      <c:thickness val="0"/>
      <c:spPr>
        <a:solidFill>
          <a:schemeClr val="accent2">
            <a:lumMod val="20000"/>
            <a:lumOff val="80000"/>
          </a:schemeClr>
        </a:solidFill>
      </c:spPr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2 класс</c:v>
                </c:pt>
                <c:pt idx="1">
                  <c:v>3 класс</c:v>
                </c:pt>
                <c:pt idx="2">
                  <c:v>4 класс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0%">
                  <c:v>0.7200000000000002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FDC-4299-B1BC-C17391BEA5A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2 класс</c:v>
                </c:pt>
                <c:pt idx="1">
                  <c:v>3 класс</c:v>
                </c:pt>
                <c:pt idx="2">
                  <c:v>4 класс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1">
                  <c:v>0.87000000000000022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FDC-4299-B1BC-C17391BEA5A3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2 класс</c:v>
                </c:pt>
                <c:pt idx="1">
                  <c:v>3 класс</c:v>
                </c:pt>
                <c:pt idx="2">
                  <c:v>4 класс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2" formatCode="0%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FDC-4299-B1BC-C17391BEA5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71124864"/>
        <c:axId val="71163904"/>
        <c:axId val="257882752"/>
      </c:bar3DChart>
      <c:catAx>
        <c:axId val="711248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71163904"/>
        <c:crosses val="autoZero"/>
        <c:auto val="1"/>
        <c:lblAlgn val="ctr"/>
        <c:lblOffset val="100"/>
        <c:noMultiLvlLbl val="0"/>
      </c:catAx>
      <c:valAx>
        <c:axId val="71163904"/>
        <c:scaling>
          <c:orientation val="minMax"/>
        </c:scaling>
        <c:delete val="0"/>
        <c:axPos val="l"/>
        <c:majorGridlines>
          <c:spPr>
            <a:ln>
              <a:solidFill>
                <a:schemeClr val="accent2">
                  <a:lumMod val="20000"/>
                  <a:lumOff val="80000"/>
                </a:schemeClr>
              </a:solidFill>
            </a:ln>
          </c:spPr>
        </c:majorGridlines>
        <c:numFmt formatCode="0%" sourceLinked="1"/>
        <c:majorTickMark val="out"/>
        <c:minorTickMark val="none"/>
        <c:tickLblPos val="nextTo"/>
        <c:crossAx val="71124864"/>
        <c:crosses val="autoZero"/>
        <c:crossBetween val="between"/>
      </c:valAx>
      <c:serAx>
        <c:axId val="257882752"/>
        <c:scaling>
          <c:orientation val="minMax"/>
        </c:scaling>
        <c:delete val="1"/>
        <c:axPos val="b"/>
        <c:majorTickMark val="out"/>
        <c:minorTickMark val="none"/>
        <c:tickLblPos val="none"/>
        <c:crossAx val="71163904"/>
        <c:crosses val="autoZero"/>
      </c:serAx>
    </c:plotArea>
    <c:plotVisOnly val="1"/>
    <c:dispBlanksAs val="gap"/>
    <c:showDLblsOverMax val="0"/>
  </c:chart>
  <c:externalData r:id="rId2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i="1"/>
            </a:pPr>
            <a:r>
              <a:rPr lang="ru-RU" sz="1800" i="1"/>
              <a:t>2</a:t>
            </a:r>
            <a:r>
              <a:rPr lang="ru-RU" sz="1800" i="1" baseline="0"/>
              <a:t> </a:t>
            </a:r>
            <a:r>
              <a:rPr lang="ru-RU" sz="1400" i="1"/>
              <a:t>класс</a:t>
            </a:r>
          </a:p>
        </c:rich>
      </c:tx>
      <c:layout/>
      <c:overlay val="0"/>
    </c:title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>
        <c:manualLayout>
          <c:xMode val="edge"/>
          <c:yMode val="edge"/>
          <c:x val="0.60333664602604287"/>
          <c:y val="0.26039383268046268"/>
          <c:w val="0.35455854100711637"/>
          <c:h val="0.60634827681715664"/>
        </c:manualLayout>
      </c:layout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Лист1!$A$2:$A$4</c:f>
              <c:strCache>
                <c:ptCount val="3"/>
                <c:pt idx="0">
                  <c:v>2020-2021</c:v>
                </c:pt>
                <c:pt idx="1">
                  <c:v>2021-2022</c:v>
                </c:pt>
                <c:pt idx="2">
                  <c:v>2022-2013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15</c:v>
                </c:pt>
                <c:pt idx="1">
                  <c:v>26</c:v>
                </c:pt>
                <c:pt idx="2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629-42B3-B7B0-68ED0A062D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72367104"/>
        <c:axId val="72554752"/>
        <c:axId val="0"/>
      </c:bar3DChart>
      <c:catAx>
        <c:axId val="7236710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99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2554752"/>
        <c:crosses val="autoZero"/>
        <c:auto val="1"/>
        <c:lblAlgn val="ctr"/>
        <c:lblOffset val="100"/>
        <c:noMultiLvlLbl val="0"/>
      </c:catAx>
      <c:valAx>
        <c:axId val="72554752"/>
        <c:scaling>
          <c:orientation val="minMax"/>
        </c:scaling>
        <c:delete val="0"/>
        <c:axPos val="l"/>
        <c:majorGridlines>
          <c:spPr>
            <a:ln w="9518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99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2367104"/>
        <c:crosses val="autoZero"/>
        <c:crossBetween val="between"/>
      </c:valAx>
      <c:spPr>
        <a:noFill/>
        <a:ln w="25382">
          <a:noFill/>
        </a:ln>
      </c:spPr>
    </c:plotArea>
    <c:plotVisOnly val="1"/>
    <c:dispBlanksAs val="gap"/>
    <c:showDLblsOverMax val="0"/>
  </c:chart>
  <c:spPr>
    <a:solidFill>
      <a:schemeClr val="bg1"/>
    </a:solidFill>
    <a:ln w="9518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5806510393097445"/>
          <c:y val="6.895502468971039E-2"/>
          <c:w val="0.57488623737985689"/>
          <c:h val="0.6007225276086088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 класс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матем.</c:v>
                </c:pt>
                <c:pt idx="1">
                  <c:v>рус. язык</c:v>
                </c:pt>
                <c:pt idx="2">
                  <c:v>окр. мир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0.33300000000000035</c:v>
                </c:pt>
                <c:pt idx="1">
                  <c:v>0.6660000000000007</c:v>
                </c:pt>
                <c:pt idx="2">
                  <c:v>0.33000000000000035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072-4730-8EF1-CF74823DDFE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3 класс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матем.</c:v>
                </c:pt>
                <c:pt idx="1">
                  <c:v>рус. язык</c:v>
                </c:pt>
                <c:pt idx="2">
                  <c:v>окр. мир</c:v>
                </c:pt>
              </c:strCache>
            </c:strRef>
          </c:cat>
          <c:val>
            <c:numRef>
              <c:f>Лист1!$C$2:$C$4</c:f>
              <c:numCache>
                <c:formatCode>0%</c:formatCode>
                <c:ptCount val="3"/>
                <c:pt idx="0">
                  <c:v>1</c:v>
                </c:pt>
                <c:pt idx="1">
                  <c:v>0.67000000000000071</c:v>
                </c:pt>
                <c:pt idx="2">
                  <c:v>0.67000000000000071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072-4730-8EF1-CF74823DDF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72366720"/>
        <c:axId val="128194432"/>
        <c:axId val="0"/>
      </c:bar3DChart>
      <c:catAx>
        <c:axId val="723667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28194432"/>
        <c:crosses val="autoZero"/>
        <c:auto val="1"/>
        <c:lblAlgn val="ctr"/>
        <c:lblOffset val="100"/>
        <c:noMultiLvlLbl val="0"/>
      </c:catAx>
      <c:valAx>
        <c:axId val="12819443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72366720"/>
        <c:crosses val="autoZero"/>
        <c:crossBetween val="between"/>
      </c:valAx>
      <c:spPr>
        <a:noFill/>
        <a:ln w="25411">
          <a:noFill/>
        </a:ln>
      </c:spPr>
    </c:plotArea>
    <c:legend>
      <c:legendPos val="r"/>
      <c:layout>
        <c:manualLayout>
          <c:xMode val="edge"/>
          <c:yMode val="edge"/>
          <c:x val="0.72759856630824371"/>
          <c:y val="0.10937500000000012"/>
          <c:w val="0.27240137809326298"/>
          <c:h val="0.58097713689403252"/>
        </c:manualLayout>
      </c:layout>
      <c:overlay val="0"/>
    </c:legend>
    <c:plotVisOnly val="1"/>
    <c:dispBlanksAs val="gap"/>
    <c:showDLblsOverMax val="0"/>
  </c:chart>
  <c:spPr>
    <a:gradFill rotWithShape="1">
      <a:gsLst>
        <a:gs pos="0">
          <a:schemeClr val="accent5">
            <a:tint val="50000"/>
            <a:satMod val="300000"/>
          </a:schemeClr>
        </a:gs>
        <a:gs pos="35000">
          <a:schemeClr val="accent5">
            <a:tint val="37000"/>
            <a:satMod val="300000"/>
          </a:schemeClr>
        </a:gs>
        <a:gs pos="100000">
          <a:schemeClr val="accent5">
            <a:tint val="15000"/>
            <a:satMod val="350000"/>
          </a:schemeClr>
        </a:gs>
      </a:gsLst>
      <a:lin ang="16200000" scaled="1"/>
    </a:gradFill>
    <a:ln w="9529" cap="flat" cmpd="sng" algn="ctr">
      <a:solidFill>
        <a:schemeClr val="accent5">
          <a:shade val="95000"/>
          <a:satMod val="105000"/>
        </a:schemeClr>
      </a:solidFill>
      <a:prstDash val="solid"/>
    </a:ln>
    <a:effectLst>
      <a:outerShdw blurRad="40000" dist="20000" dir="5400000" rotWithShape="0">
        <a:srgbClr val="000000">
          <a:alpha val="38000"/>
        </a:srgbClr>
      </a:outerShdw>
    </a:effectLst>
  </c:spPr>
  <c:txPr>
    <a:bodyPr/>
    <a:lstStyle/>
    <a:p>
      <a:pPr>
        <a:defRPr sz="1200">
          <a:solidFill>
            <a:schemeClr val="dk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pPr>
      <a:endParaRPr lang="ru-RU"/>
    </a:p>
  </c:txPr>
  <c:externalData r:id="rId2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i="1"/>
            </a:pPr>
            <a:r>
              <a:rPr lang="ru-RU" sz="1800" i="1"/>
              <a:t>2</a:t>
            </a:r>
            <a:r>
              <a:rPr lang="ru-RU" sz="1800" i="1" baseline="0"/>
              <a:t> </a:t>
            </a:r>
            <a:r>
              <a:rPr lang="ru-RU" sz="1400" i="1"/>
              <a:t>класс</a:t>
            </a:r>
          </a:p>
        </c:rich>
      </c:tx>
      <c:layout/>
      <c:overlay val="0"/>
    </c:title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>
        <c:manualLayout>
          <c:xMode val="edge"/>
          <c:yMode val="edge"/>
          <c:x val="0.60333664602604287"/>
          <c:y val="0.26039383268046268"/>
          <c:w val="0.35455854100711637"/>
          <c:h val="0.60634827681715664"/>
        </c:manualLayout>
      </c:layout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0"/>
      <c:rotY val="0"/>
      <c:depthPercent val="100"/>
      <c:rAngAx val="0"/>
    </c:view3D>
    <c:floor>
      <c:thickness val="0"/>
      <c:spPr>
        <a:solidFill>
          <a:schemeClr val="lt1"/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 класс</c:v>
                </c:pt>
              </c:strCache>
            </c:strRef>
          </c:tx>
          <c:spPr>
            <a:pattFill prst="ltDnDiag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solidFill>
                <a:schemeClr val="accent1"/>
              </a:solidFill>
            </a:ln>
            <a:effectLst/>
            <a:sp3d>
              <a:contourClr>
                <a:schemeClr val="accent1"/>
              </a:contourClr>
            </a:sp3d>
          </c:spPr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0%</c:formatCode>
                <c:ptCount val="1"/>
                <c:pt idx="0">
                  <c:v>0.89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55C-4C49-AE72-E7FB9185ED5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3 класс</c:v>
                </c:pt>
              </c:strCache>
            </c:strRef>
          </c:tx>
          <c:spPr>
            <a:pattFill prst="ltDnDiag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solidFill>
                <a:schemeClr val="accent2"/>
              </a:solidFill>
            </a:ln>
            <a:effectLst/>
            <a:sp3d>
              <a:contourClr>
                <a:schemeClr val="accent2"/>
              </a:contourClr>
            </a:sp3d>
          </c:spPr>
          <c:invertIfNegative val="0"/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0%</c:formatCode>
                <c:ptCount val="1"/>
                <c:pt idx="0">
                  <c:v>0.79300000000000004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55C-4C49-AE72-E7FB9185ED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02482944"/>
        <c:axId val="335399936"/>
        <c:axId val="0"/>
      </c:bar3DChart>
      <c:catAx>
        <c:axId val="3024829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99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35399936"/>
        <c:crosses val="autoZero"/>
        <c:auto val="1"/>
        <c:lblAlgn val="ctr"/>
        <c:lblOffset val="100"/>
        <c:noMultiLvlLbl val="0"/>
      </c:catAx>
      <c:valAx>
        <c:axId val="335399936"/>
        <c:scaling>
          <c:orientation val="minMax"/>
        </c:scaling>
        <c:delete val="0"/>
        <c:axPos val="l"/>
        <c:majorGridlines>
          <c:spPr>
            <a:ln>
              <a:solidFill>
                <a:schemeClr val="tx1">
                  <a:lumMod val="15000"/>
                  <a:lumOff val="85000"/>
                </a:schemeClr>
              </a:solidFill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99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2482944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10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899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dTable>
      <c:spPr>
        <a:noFill/>
        <a:ln w="25360">
          <a:noFill/>
        </a:ln>
      </c:spPr>
    </c:plotArea>
    <c:plotVisOnly val="1"/>
    <c:dispBlanksAs val="gap"/>
    <c:showDLblsOverMax val="0"/>
  </c:chart>
  <c:spPr>
    <a:solidFill>
      <a:schemeClr val="bg1"/>
    </a:solidFill>
    <a:ln w="9510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 класс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cat>
            <c:strRef>
              <c:f>Лист1!$A$2:$A$5</c:f>
              <c:strCache>
                <c:ptCount val="4"/>
                <c:pt idx="0">
                  <c:v>руский язык</c:v>
                </c:pt>
                <c:pt idx="1">
                  <c:v>математика</c:v>
                </c:pt>
                <c:pt idx="2">
                  <c:v>литературное чтение</c:v>
                </c:pt>
                <c:pt idx="3">
                  <c:v>окружающий мир</c:v>
                </c:pt>
              </c:strCache>
            </c:strRef>
          </c:cat>
          <c:val>
            <c:numRef>
              <c:f>Лист1!$B$2:$B$5</c:f>
              <c:numCache>
                <c:formatCode>0.0%</c:formatCode>
                <c:ptCount val="4"/>
                <c:pt idx="0">
                  <c:v>0.89200000000000002</c:v>
                </c:pt>
                <c:pt idx="1">
                  <c:v>1</c:v>
                </c:pt>
                <c:pt idx="2" formatCode="0.00%">
                  <c:v>0.89300000000000002</c:v>
                </c:pt>
                <c:pt idx="3" formatCode="0.00%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2E1-4E94-AEAB-CADD3408D71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3 класс</c:v>
                </c:pt>
              </c:strCache>
            </c:strRef>
          </c:tx>
          <c:spPr>
            <a:pattFill prst="narHorz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/>
              </a:innerShdw>
            </a:effectLst>
          </c:spPr>
          <c:invertIfNegative val="0"/>
          <c:cat>
            <c:strRef>
              <c:f>Лист1!$A$2:$A$5</c:f>
              <c:strCache>
                <c:ptCount val="4"/>
                <c:pt idx="0">
                  <c:v>руский язык</c:v>
                </c:pt>
                <c:pt idx="1">
                  <c:v>математика</c:v>
                </c:pt>
                <c:pt idx="2">
                  <c:v>литературное чтение</c:v>
                </c:pt>
                <c:pt idx="3">
                  <c:v>окружающий мир</c:v>
                </c:pt>
              </c:strCache>
            </c:strRef>
          </c:cat>
          <c:val>
            <c:numRef>
              <c:f>Лист1!$C$2:$C$5</c:f>
              <c:numCache>
                <c:formatCode>0.0%</c:formatCode>
                <c:ptCount val="4"/>
                <c:pt idx="0">
                  <c:v>0.79300000000000004</c:v>
                </c:pt>
                <c:pt idx="1">
                  <c:v>0.96600000000000019</c:v>
                </c:pt>
                <c:pt idx="2" formatCode="0%">
                  <c:v>1</c:v>
                </c:pt>
                <c:pt idx="3" formatCode="0.00%">
                  <c:v>0.89700000000000002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2E1-4E94-AEAB-CADD3408D7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75236480"/>
        <c:axId val="375238016"/>
      </c:barChart>
      <c:catAx>
        <c:axId val="375236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91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2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75238016"/>
        <c:crosses val="autoZero"/>
        <c:auto val="1"/>
        <c:lblAlgn val="ctr"/>
        <c:lblOffset val="100"/>
        <c:noMultiLvlLbl val="0"/>
      </c:catAx>
      <c:valAx>
        <c:axId val="375238016"/>
        <c:scaling>
          <c:orientation val="minMax"/>
        </c:scaling>
        <c:delete val="1"/>
        <c:axPos val="l"/>
        <c:majorGridlines>
          <c:spPr>
            <a:ln>
              <a:solidFill>
                <a:schemeClr val="tx1">
                  <a:lumMod val="15000"/>
                  <a:lumOff val="85000"/>
                </a:schemeClr>
              </a:solidFill>
            </a:ln>
            <a:effectLst/>
          </c:spPr>
        </c:majorGridlines>
        <c:numFmt formatCode="0.0%" sourceLinked="1"/>
        <c:majorTickMark val="out"/>
        <c:minorTickMark val="none"/>
        <c:tickLblPos val="none"/>
        <c:crossAx val="37523648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4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endParaRPr lang="ru-RU"/>
          </a:p>
        </c:txPr>
      </c:dTable>
      <c:spPr>
        <a:noFill/>
        <a:ln w="25454">
          <a:noFill/>
        </a:ln>
      </c:spPr>
    </c:plotArea>
    <c:plotVisOnly val="1"/>
    <c:dispBlanksAs val="gap"/>
    <c:showDLblsOverMax val="0"/>
  </c:chart>
  <c:spPr>
    <a:solidFill>
      <a:schemeClr val="bg1"/>
    </a:solidFill>
    <a:ln w="954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6541265675123885E-2"/>
          <c:y val="4.4057617797775513E-2"/>
          <c:w val="0.57343667979001856"/>
          <c:h val="0.856531058617673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 класс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cat>
            <c:strRef>
              <c:f>Лист1!$A$2:$A$3</c:f>
              <c:strCache>
                <c:ptCount val="2"/>
                <c:pt idx="0">
                  <c:v>Успеваемость%</c:v>
                </c:pt>
                <c:pt idx="1">
                  <c:v>Качество%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0.93100000000000005</c:v>
                </c:pt>
                <c:pt idx="1">
                  <c:v>0.62100000000000311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35-4572-9F4F-16166CD1D26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3 класс</c:v>
                </c:pt>
              </c:strCache>
            </c:strRef>
          </c:tx>
          <c:spPr>
            <a:pattFill prst="narHorz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/>
              </a:innerShdw>
            </a:effectLst>
          </c:spPr>
          <c:invertIfNegative val="0"/>
          <c:cat>
            <c:strRef>
              <c:f>Лист1!$A$2:$A$3</c:f>
              <c:strCache>
                <c:ptCount val="2"/>
                <c:pt idx="0">
                  <c:v>Успеваемость%</c:v>
                </c:pt>
                <c:pt idx="1">
                  <c:v>Качество%</c:v>
                </c:pt>
              </c:strCache>
            </c:strRef>
          </c:cat>
          <c:val>
            <c:numRef>
              <c:f>Лист1!$C$2:$C$3</c:f>
              <c:numCache>
                <c:formatCode>0.00%</c:formatCode>
                <c:ptCount val="2"/>
                <c:pt idx="0" formatCode="0%">
                  <c:v>1</c:v>
                </c:pt>
                <c:pt idx="1">
                  <c:v>0.72400000000000064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E35-4572-9F4F-16166CD1D2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4"/>
        <c:overlap val="-22"/>
        <c:axId val="55493376"/>
        <c:axId val="70664192"/>
      </c:barChart>
      <c:catAx>
        <c:axId val="5549337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9047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0664192"/>
        <c:crosses val="autoZero"/>
        <c:auto val="1"/>
        <c:lblAlgn val="ctr"/>
        <c:lblOffset val="100"/>
        <c:noMultiLvlLbl val="0"/>
      </c:catAx>
      <c:valAx>
        <c:axId val="70664192"/>
        <c:scaling>
          <c:orientation val="minMax"/>
          <c:max val="1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5493376"/>
        <c:crosses val="autoZero"/>
        <c:crossBetween val="between"/>
      </c:valAx>
      <c:spPr>
        <a:noFill/>
        <a:ln w="25396">
          <a:noFill/>
        </a:ln>
      </c:spPr>
    </c:plotArea>
    <c:legend>
      <c:legendPos val="t"/>
      <c:layout>
        <c:manualLayout>
          <c:xMode val="edge"/>
          <c:yMode val="edge"/>
          <c:x val="0.60553439910920226"/>
          <c:y val="0.45364883793670885"/>
          <c:w val="0.23495241680329376"/>
          <c:h val="0.1100431568975299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23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6541265675123885E-2"/>
          <c:y val="4.4057617797775513E-2"/>
          <c:w val="0.57343667979001856"/>
          <c:h val="0.856531058617673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 класс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cat>
            <c:strRef>
              <c:f>Лист1!$A$2:$A$3</c:f>
              <c:strCache>
                <c:ptCount val="2"/>
                <c:pt idx="0">
                  <c:v>Успеваемость%</c:v>
                </c:pt>
                <c:pt idx="1">
                  <c:v>Качество%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0.93100000000000005</c:v>
                </c:pt>
                <c:pt idx="1">
                  <c:v>0.51700000000000002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4B1-4258-B097-71539D1C1FB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3 класс</c:v>
                </c:pt>
              </c:strCache>
            </c:strRef>
          </c:tx>
          <c:spPr>
            <a:pattFill prst="narHorz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/>
              </a:innerShdw>
            </a:effectLst>
          </c:spPr>
          <c:invertIfNegative val="0"/>
          <c:cat>
            <c:strRef>
              <c:f>Лист1!$A$2:$A$3</c:f>
              <c:strCache>
                <c:ptCount val="2"/>
                <c:pt idx="0">
                  <c:v>Успеваемость%</c:v>
                </c:pt>
                <c:pt idx="1">
                  <c:v>Качество%</c:v>
                </c:pt>
              </c:strCache>
            </c:strRef>
          </c:cat>
          <c:val>
            <c:numRef>
              <c:f>Лист1!$C$2:$C$3</c:f>
              <c:numCache>
                <c:formatCode>0.00%</c:formatCode>
                <c:ptCount val="2"/>
                <c:pt idx="0" formatCode="0%">
                  <c:v>0.96500000000000064</c:v>
                </c:pt>
                <c:pt idx="1">
                  <c:v>0.68899999999999995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4B1-4258-B097-71539D1C1F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4"/>
        <c:overlap val="-22"/>
        <c:axId val="343032960"/>
        <c:axId val="344881792"/>
      </c:barChart>
      <c:catAx>
        <c:axId val="34303296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9009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98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44881792"/>
        <c:crosses val="autoZero"/>
        <c:auto val="1"/>
        <c:lblAlgn val="ctr"/>
        <c:lblOffset val="100"/>
        <c:noMultiLvlLbl val="0"/>
      </c:catAx>
      <c:valAx>
        <c:axId val="344881792"/>
        <c:scaling>
          <c:orientation val="minMax"/>
          <c:max val="1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98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43032960"/>
        <c:crosses val="autoZero"/>
        <c:crossBetween val="between"/>
      </c:valAx>
      <c:spPr>
        <a:noFill/>
        <a:ln w="25345">
          <a:noFill/>
        </a:ln>
      </c:spPr>
    </c:plotArea>
    <c:legend>
      <c:legendPos val="t"/>
      <c:layout>
        <c:manualLayout>
          <c:xMode val="edge"/>
          <c:yMode val="edge"/>
          <c:x val="0.62273468689976974"/>
          <c:y val="0.39682519685039602"/>
          <c:w val="0.36104685190213281"/>
          <c:h val="9.566404199475149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98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04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6541353383458646E-2"/>
          <c:y val="4.4057593910502721E-2"/>
          <c:w val="0.57343667979001856"/>
          <c:h val="0.856531058617673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 класс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cat>
            <c:strRef>
              <c:f>Лист1!$A$2:$A$3</c:f>
              <c:strCache>
                <c:ptCount val="2"/>
                <c:pt idx="0">
                  <c:v>Успеваемость%</c:v>
                </c:pt>
                <c:pt idx="1">
                  <c:v>Качество%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1</c:v>
                </c:pt>
                <c:pt idx="1">
                  <c:v>0.68899999999999995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637-427E-90D6-D69A03CBEED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3 класс</c:v>
                </c:pt>
              </c:strCache>
            </c:strRef>
          </c:tx>
          <c:spPr>
            <a:pattFill prst="narHorz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/>
              </a:innerShdw>
            </a:effectLst>
          </c:spPr>
          <c:invertIfNegative val="0"/>
          <c:cat>
            <c:strRef>
              <c:f>Лист1!$A$2:$A$3</c:f>
              <c:strCache>
                <c:ptCount val="2"/>
                <c:pt idx="0">
                  <c:v>Успеваемость%</c:v>
                </c:pt>
                <c:pt idx="1">
                  <c:v>Качество%</c:v>
                </c:pt>
              </c:strCache>
            </c:strRef>
          </c:cat>
          <c:val>
            <c:numRef>
              <c:f>Лист1!$C$2:$C$3</c:f>
              <c:numCache>
                <c:formatCode>0.00%</c:formatCode>
                <c:ptCount val="2"/>
                <c:pt idx="0" formatCode="0%">
                  <c:v>1</c:v>
                </c:pt>
                <c:pt idx="1">
                  <c:v>0.75900000000000345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637-427E-90D6-D69A03CBEE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4"/>
        <c:overlap val="-22"/>
        <c:axId val="346688512"/>
        <c:axId val="346694784"/>
      </c:barChart>
      <c:catAx>
        <c:axId val="34668851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1906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1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46694784"/>
        <c:crosses val="autoZero"/>
        <c:auto val="1"/>
        <c:lblAlgn val="ctr"/>
        <c:lblOffset val="100"/>
        <c:noMultiLvlLbl val="0"/>
      </c:catAx>
      <c:valAx>
        <c:axId val="346694784"/>
        <c:scaling>
          <c:orientation val="minMax"/>
          <c:max val="1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1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46688512"/>
        <c:crosses val="autoZero"/>
        <c:crossBetween val="between"/>
      </c:valAx>
      <c:spPr>
        <a:noFill/>
        <a:ln w="25421">
          <a:noFill/>
        </a:ln>
      </c:spPr>
    </c:plotArea>
    <c:legend>
      <c:legendPos val="t"/>
      <c:layout>
        <c:manualLayout>
          <c:xMode val="edge"/>
          <c:yMode val="edge"/>
          <c:x val="0.61521585663861755"/>
          <c:y val="0.45006141222638429"/>
          <c:w val="0.36104685190213281"/>
          <c:h val="0.1040389368804626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1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 w="9533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i="1"/>
            </a:pPr>
            <a:r>
              <a:rPr lang="ru-RU" i="1"/>
              <a:t>1 </a:t>
            </a:r>
            <a:r>
              <a:rPr lang="ru-RU" sz="1400" i="1"/>
              <a:t>класс</a:t>
            </a:r>
          </a:p>
        </c:rich>
      </c:tx>
      <c:layout>
        <c:manualLayout>
          <c:xMode val="edge"/>
          <c:yMode val="edge"/>
          <c:x val="0.14189384415183487"/>
          <c:y val="9.2326156522244865E-2"/>
        </c:manualLayout>
      </c:layout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 класс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Лист1!$A$2:$A$5</c:f>
              <c:strCache>
                <c:ptCount val="3"/>
                <c:pt idx="0">
                  <c:v>выше нормы</c:v>
                </c:pt>
                <c:pt idx="1">
                  <c:v>норма</c:v>
                </c:pt>
                <c:pt idx="2">
                  <c:v>ниже нормы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0.38000000000000173</c:v>
                </c:pt>
                <c:pt idx="1">
                  <c:v>0.42000000000000032</c:v>
                </c:pt>
                <c:pt idx="2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D1F-4F59-8F4D-1C650EFBE7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3"/>
        <c:delete val="1"/>
      </c:legendEntry>
      <c:layout>
        <c:manualLayout>
          <c:xMode val="edge"/>
          <c:yMode val="edge"/>
          <c:x val="0.58850437812920098"/>
          <c:y val="0.12371085689760478"/>
          <c:w val="0.37552438298154162"/>
          <c:h val="0.87628889825882694"/>
        </c:manualLayout>
      </c:layout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i="1"/>
            </a:pPr>
            <a:r>
              <a:rPr lang="ru-RU" sz="1800" i="1"/>
              <a:t>2</a:t>
            </a:r>
            <a:r>
              <a:rPr lang="ru-RU" sz="1800" i="1" baseline="0"/>
              <a:t> </a:t>
            </a:r>
            <a:r>
              <a:rPr lang="ru-RU" sz="1400" i="1"/>
              <a:t>класс</a:t>
            </a: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3 класс</c:v>
                </c:pt>
              </c:strCache>
            </c:strRef>
          </c:tx>
          <c:dLbls>
            <c:dLbl>
              <c:idx val="0"/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F4C3-4E74-995E-5CFE44409083}"/>
                </c:ext>
              </c:extLst>
            </c:dLbl>
            <c:dLbl>
              <c:idx val="1"/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F4C3-4E74-995E-5CFE44409083}"/>
                </c:ext>
              </c:extLst>
            </c:dLbl>
            <c:dLbl>
              <c:idx val="2"/>
              <c:layout>
                <c:manualLayout>
                  <c:x val="1.9284713197258121E-2"/>
                  <c:y val="7.5986230364425561E-3"/>
                </c:manualLayout>
              </c:layout>
              <c:spPr/>
              <c:txPr>
                <a:bodyPr/>
                <a:lstStyle/>
                <a:p>
                  <a:pPr>
                    <a:defRPr b="1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7F7A-47F8-9FC3-571EBCA4B592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выше нормы</c:v>
                </c:pt>
                <c:pt idx="1">
                  <c:v>норма</c:v>
                </c:pt>
                <c:pt idx="2">
                  <c:v>ниже нормы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0.52</c:v>
                </c:pt>
                <c:pt idx="1">
                  <c:v>0.36000000000000032</c:v>
                </c:pt>
                <c:pt idx="2">
                  <c:v>0.12000000000000002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F7A-47F8-9FC3-571EBCA4B5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0333664602604287"/>
          <c:y val="0.26039383268046268"/>
          <c:w val="0.35455854100711637"/>
          <c:h val="0.60634827681715664"/>
        </c:manualLayout>
      </c:layout>
      <c:overlay val="0"/>
    </c:legend>
    <c:plotVisOnly val="1"/>
    <c:dispBlanksAs val="zero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i="1"/>
            </a:pPr>
            <a:r>
              <a:rPr lang="ru-RU" sz="1800" i="1"/>
              <a:t>3</a:t>
            </a:r>
            <a:r>
              <a:rPr lang="ru-RU" sz="1800" i="1" baseline="0"/>
              <a:t> </a:t>
            </a:r>
            <a:r>
              <a:rPr lang="ru-RU" sz="1400" i="1"/>
              <a:t>класс</a:t>
            </a: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4 класс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выше нормы</c:v>
                </c:pt>
                <c:pt idx="1">
                  <c:v>норма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0.68</c:v>
                </c:pt>
                <c:pt idx="1">
                  <c:v>0.32000000000000173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920-40C4-BD36-5A73249363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2638148596810062"/>
          <c:y val="0.40165288384178138"/>
          <c:w val="0.29669543710882296"/>
          <c:h val="0.40423218454477111"/>
        </c:manualLayout>
      </c:layout>
      <c:overlay val="0"/>
    </c:legend>
    <c:plotVisOnly val="1"/>
    <c:dispBlanksAs val="zero"/>
    <c:showDLblsOverMax val="0"/>
  </c:chart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9E69A7-FF7B-4D4D-9C5D-B96387B1EC90}" type="doc">
      <dgm:prSet loTypeId="urn:microsoft.com/office/officeart/2008/layout/AlternatingHexagons" loCatId="list" qsTypeId="urn:microsoft.com/office/officeart/2005/8/quickstyle/3d2#1" qsCatId="3D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4D9F29B0-41BD-41EF-BE8B-D2A090FB42A1}">
      <dgm:prSet phldrT="[Текст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ru-RU" sz="1000" b="1" dirty="0" smtClean="0">
              <a:ln/>
              <a:solidFill>
                <a:srgbClr val="800000"/>
              </a:solidFill>
              <a:latin typeface="Book Antiqua" panose="02040602050305030304" pitchFamily="18" charset="0"/>
            </a:rPr>
            <a:t>способность осознанно, правильно, выразительно читать</a:t>
          </a:r>
          <a:endParaRPr lang="ru-RU" sz="1000" dirty="0"/>
        </a:p>
      </dgm:t>
    </dgm:pt>
    <dgm:pt modelId="{B14E541E-A9D7-41AD-8512-1CAA6BF63DC9}" type="parTrans" cxnId="{93CC0897-3334-4F91-A05A-D4DAD47FC7FE}">
      <dgm:prSet/>
      <dgm:spPr/>
      <dgm:t>
        <a:bodyPr/>
        <a:lstStyle/>
        <a:p>
          <a:endParaRPr lang="ru-RU"/>
        </a:p>
      </dgm:t>
    </dgm:pt>
    <dgm:pt modelId="{2FE2A672-C14B-41DC-BD96-705AEF5D22D1}" type="sibTrans" cxnId="{93CC0897-3334-4F91-A05A-D4DAD47FC7FE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r>
            <a:rPr lang="ru-RU" sz="1000" b="1" dirty="0" smtClean="0">
              <a:solidFill>
                <a:srgbClr val="800000"/>
              </a:solidFill>
              <a:latin typeface="Book Antiqua" panose="02040602050305030304" pitchFamily="18" charset="0"/>
            </a:rPr>
            <a:t>способность анализировать прочитанное, отслеживать свое понимание и корректировать его</a:t>
          </a:r>
          <a:endParaRPr lang="ru-RU" sz="1000" b="1" dirty="0">
            <a:solidFill>
              <a:srgbClr val="800000"/>
            </a:solidFill>
            <a:latin typeface="Book Antiqua" panose="02040602050305030304" pitchFamily="18" charset="0"/>
          </a:endParaRPr>
        </a:p>
      </dgm:t>
    </dgm:pt>
    <dgm:pt modelId="{B3663472-E411-4A12-85E0-4C250CE10EAF}">
      <dgm:prSet phldrT="[Текст]" custT="1"/>
      <dgm:spPr/>
      <dgm:t>
        <a:bodyPr/>
        <a:lstStyle/>
        <a:p>
          <a:pPr algn="ctr"/>
          <a:r>
            <a:rPr lang="ru-RU" sz="1000" b="1" dirty="0" smtClean="0">
              <a:solidFill>
                <a:srgbClr val="800000"/>
              </a:solidFill>
              <a:latin typeface="Book Antiqua" panose="02040602050305030304" pitchFamily="18" charset="0"/>
            </a:rPr>
            <a:t>способность работать с устными и письменными текстами</a:t>
          </a:r>
          <a:endParaRPr lang="ru-RU" sz="1000" dirty="0">
            <a:solidFill>
              <a:srgbClr val="800000"/>
            </a:solidFill>
          </a:endParaRPr>
        </a:p>
      </dgm:t>
    </dgm:pt>
    <dgm:pt modelId="{EF5B0070-945B-48FA-B5E3-5D71BEF7C294}" type="parTrans" cxnId="{AF23A647-A9FF-4E48-8C8E-7156D79211ED}">
      <dgm:prSet/>
      <dgm:spPr/>
      <dgm:t>
        <a:bodyPr/>
        <a:lstStyle/>
        <a:p>
          <a:endParaRPr lang="ru-RU"/>
        </a:p>
      </dgm:t>
    </dgm:pt>
    <dgm:pt modelId="{DA4FB384-2864-45B6-BD61-4D4E2AD49B20}" type="sibTrans" cxnId="{AF23A647-A9FF-4E48-8C8E-7156D79211ED}">
      <dgm:prSet/>
      <dgm:spPr/>
      <dgm:t>
        <a:bodyPr/>
        <a:lstStyle/>
        <a:p>
          <a:endParaRPr lang="ru-RU"/>
        </a:p>
      </dgm:t>
    </dgm:pt>
    <dgm:pt modelId="{6163D9E1-33D5-4B70-8CE6-AAC3C4E750B8}">
      <dgm:prSet phldrT="[Текст]" custT="1"/>
      <dgm:spPr>
        <a:solidFill>
          <a:schemeClr val="accent4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1000" b="1" dirty="0" smtClean="0">
              <a:solidFill>
                <a:srgbClr val="800000"/>
              </a:solidFill>
              <a:latin typeface="Book Antiqua" panose="02040602050305030304" pitchFamily="18" charset="0"/>
            </a:rPr>
            <a:t>способность извлекать из текстов полезную и интересную информацию</a:t>
          </a:r>
          <a:endParaRPr lang="ru-RU" sz="1000" dirty="0"/>
        </a:p>
      </dgm:t>
    </dgm:pt>
    <dgm:pt modelId="{F2CC58F2-5D14-4D34-ABD2-BE4AC896CA34}" type="parTrans" cxnId="{B436B25C-DE18-4F38-B358-2201AA06F467}">
      <dgm:prSet/>
      <dgm:spPr/>
      <dgm:t>
        <a:bodyPr/>
        <a:lstStyle/>
        <a:p>
          <a:endParaRPr lang="ru-RU"/>
        </a:p>
      </dgm:t>
    </dgm:pt>
    <dgm:pt modelId="{3B2810BF-CD4E-4E20-AF05-9E0F713DC90A}" type="sibTrans" cxnId="{B436B25C-DE18-4F38-B358-2201AA06F467}">
      <dgm:prSet/>
      <dgm:spPr>
        <a:solidFill>
          <a:srgbClr val="CCECFF"/>
        </a:solidFill>
      </dgm:spPr>
      <dgm:t>
        <a:bodyPr/>
        <a:lstStyle/>
        <a:p>
          <a:endParaRPr lang="ru-RU"/>
        </a:p>
      </dgm:t>
    </dgm:pt>
    <dgm:pt modelId="{30EBB675-D3B9-476F-9E86-BC27A30AB5B0}">
      <dgm:prSet phldrT="[Текст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ru-RU" sz="1000" b="1" dirty="0" smtClean="0">
              <a:solidFill>
                <a:srgbClr val="800000"/>
              </a:solidFill>
              <a:latin typeface="Book Antiqua" panose="02040602050305030304" pitchFamily="18" charset="0"/>
            </a:rPr>
            <a:t>способность работать с разными источниками информации </a:t>
          </a:r>
          <a:endParaRPr lang="ru-RU" sz="1000" dirty="0"/>
        </a:p>
      </dgm:t>
    </dgm:pt>
    <dgm:pt modelId="{A3158912-B1A2-4BFB-98B6-BE1C9E4B2289}" type="parTrans" cxnId="{D1259B9D-BA3B-434F-8E58-CC17657F0C2F}">
      <dgm:prSet/>
      <dgm:spPr/>
      <dgm:t>
        <a:bodyPr/>
        <a:lstStyle/>
        <a:p>
          <a:endParaRPr lang="ru-RU"/>
        </a:p>
      </dgm:t>
    </dgm:pt>
    <dgm:pt modelId="{2F64040F-0334-45D0-86DC-091919E9C4A0}" type="sibTrans" cxnId="{D1259B9D-BA3B-434F-8E58-CC17657F0C2F}">
      <dgm:prSet/>
      <dgm:spPr/>
      <dgm:t>
        <a:bodyPr/>
        <a:lstStyle/>
        <a:p>
          <a:endParaRPr lang="ru-RU"/>
        </a:p>
      </dgm:t>
    </dgm:pt>
    <dgm:pt modelId="{390DBD86-5B2B-49A5-AC91-112762977792}">
      <dgm:prSet phldrT="[Текст]" custT="1"/>
      <dgm:spPr/>
      <dgm:t>
        <a:bodyPr/>
        <a:lstStyle/>
        <a:p>
          <a:pPr algn="ctr"/>
          <a:r>
            <a:rPr lang="ru-RU" sz="1000" b="1" dirty="0" smtClean="0">
              <a:solidFill>
                <a:srgbClr val="800000"/>
              </a:solidFill>
              <a:latin typeface="Book Antiqua" panose="02040602050305030304" pitchFamily="18" charset="0"/>
            </a:rPr>
            <a:t>способность самостоятельно выбирать книги для чтения</a:t>
          </a:r>
          <a:endParaRPr lang="ru-RU" sz="1000" dirty="0"/>
        </a:p>
      </dgm:t>
    </dgm:pt>
    <dgm:pt modelId="{B6C3FCAD-9B31-44D7-A7C0-09458659DD41}" type="parTrans" cxnId="{3664F281-23B8-4D01-84B5-ACF227D0D780}">
      <dgm:prSet/>
      <dgm:spPr/>
      <dgm:t>
        <a:bodyPr/>
        <a:lstStyle/>
        <a:p>
          <a:endParaRPr lang="ru-RU"/>
        </a:p>
      </dgm:t>
    </dgm:pt>
    <dgm:pt modelId="{970F4BED-A562-4BC1-A17A-66147210F568}" type="sibTrans" cxnId="{3664F281-23B8-4D01-84B5-ACF227D0D780}">
      <dgm:prSet/>
      <dgm:spPr/>
      <dgm:t>
        <a:bodyPr/>
        <a:lstStyle/>
        <a:p>
          <a:endParaRPr lang="ru-RU"/>
        </a:p>
      </dgm:t>
    </dgm:pt>
    <dgm:pt modelId="{23066EB0-40E3-4002-8DFA-9AB5E4447B18}" type="pres">
      <dgm:prSet presAssocID="{6C9E69A7-FF7B-4D4D-9C5D-B96387B1EC90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C56811A6-8524-45DE-9F47-7DA3CB92BC3A}" type="pres">
      <dgm:prSet presAssocID="{4D9F29B0-41BD-41EF-BE8B-D2A090FB42A1}" presName="composite" presStyleCnt="0"/>
      <dgm:spPr/>
    </dgm:pt>
    <dgm:pt modelId="{FC249CCA-FB59-4182-AD9B-3E8CD1D0E5E8}" type="pres">
      <dgm:prSet presAssocID="{4D9F29B0-41BD-41EF-BE8B-D2A090FB42A1}" presName="Parent1" presStyleLbl="node1" presStyleIdx="0" presStyleCnt="6" custScaleX="106578" custLinFactY="66370" custLinFactNeighborX="9128" custLinFactNeighborY="10000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48C9BB-DD9C-44F7-A3D0-F6346107B210}" type="pres">
      <dgm:prSet presAssocID="{4D9F29B0-41BD-41EF-BE8B-D2A090FB42A1}" presName="Childtext1" presStyleLbl="revTx" presStyleIdx="0" presStyleCnt="3" custScaleX="76979" custScaleY="96170" custLinFactX="-383" custLinFactNeighborX="-100000" custLinFactNeighborY="419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25D122-0633-40CD-A558-DA9019186645}" type="pres">
      <dgm:prSet presAssocID="{4D9F29B0-41BD-41EF-BE8B-D2A090FB42A1}" presName="BalanceSpacing" presStyleCnt="0"/>
      <dgm:spPr/>
    </dgm:pt>
    <dgm:pt modelId="{E7E1159B-4A60-4B29-98B7-397A72A1D912}" type="pres">
      <dgm:prSet presAssocID="{4D9F29B0-41BD-41EF-BE8B-D2A090FB42A1}" presName="BalanceSpacing1" presStyleCnt="0"/>
      <dgm:spPr/>
    </dgm:pt>
    <dgm:pt modelId="{3ED2D83B-3BB2-468C-ABAD-9FBCF6147A3E}" type="pres">
      <dgm:prSet presAssocID="{2FE2A672-C14B-41DC-BD96-705AEF5D22D1}" presName="Accent1Text" presStyleLbl="node1" presStyleIdx="1" presStyleCnt="6" custAng="10800000" custFlipVert="1" custScaleX="124248" custScaleY="102651" custLinFactX="-5520" custLinFactNeighborX="-100000" custLinFactNeighborY="95515"/>
      <dgm:spPr/>
      <dgm:t>
        <a:bodyPr/>
        <a:lstStyle/>
        <a:p>
          <a:endParaRPr lang="ru-RU"/>
        </a:p>
      </dgm:t>
    </dgm:pt>
    <dgm:pt modelId="{EA38724F-8DF5-4AEE-98C3-CB8654BD537D}" type="pres">
      <dgm:prSet presAssocID="{2FE2A672-C14B-41DC-BD96-705AEF5D22D1}" presName="spaceBetweenRectangles" presStyleCnt="0"/>
      <dgm:spPr/>
    </dgm:pt>
    <dgm:pt modelId="{47D68AD5-3E02-45DB-AC9F-54D3E4D55B7F}" type="pres">
      <dgm:prSet presAssocID="{6163D9E1-33D5-4B70-8CE6-AAC3C4E750B8}" presName="composite" presStyleCnt="0"/>
      <dgm:spPr/>
    </dgm:pt>
    <dgm:pt modelId="{AFDDFFC0-A1DE-4F7B-B28C-D8CC463D5C99}" type="pres">
      <dgm:prSet presAssocID="{6163D9E1-33D5-4B70-8CE6-AAC3C4E750B8}" presName="Parent1" presStyleLbl="node1" presStyleIdx="2" presStyleCnt="6" custScaleX="111518" custLinFactNeighborX="-80059" custLinFactNeighborY="-7629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864792-2D20-4E83-B2A5-1B6216102016}" type="pres">
      <dgm:prSet presAssocID="{6163D9E1-33D5-4B70-8CE6-AAC3C4E750B8}" presName="Childtext1" presStyleLbl="revTx" presStyleIdx="1" presStyleCnt="3" custLinFactNeighborX="-3152" custLinFactNeighborY="275">
        <dgm:presLayoutVars>
          <dgm:chMax val="0"/>
          <dgm:chPref val="0"/>
          <dgm:bulletEnabled val="1"/>
        </dgm:presLayoutVars>
      </dgm:prSet>
      <dgm:spPr/>
    </dgm:pt>
    <dgm:pt modelId="{F702D0B6-24C0-4D57-80EA-28C7C4ABC4FA}" type="pres">
      <dgm:prSet presAssocID="{6163D9E1-33D5-4B70-8CE6-AAC3C4E750B8}" presName="BalanceSpacing" presStyleCnt="0"/>
      <dgm:spPr/>
    </dgm:pt>
    <dgm:pt modelId="{A7128544-FF67-44A6-A66A-F445E1F3D43B}" type="pres">
      <dgm:prSet presAssocID="{6163D9E1-33D5-4B70-8CE6-AAC3C4E750B8}" presName="BalanceSpacing1" presStyleCnt="0"/>
      <dgm:spPr/>
    </dgm:pt>
    <dgm:pt modelId="{69E72516-1A3D-4679-93A9-1F54A2E93108}" type="pres">
      <dgm:prSet presAssocID="{3B2810BF-CD4E-4E20-AF05-9E0F713DC90A}" presName="Accent1Text" presStyleLbl="node1" presStyleIdx="3" presStyleCnt="6" custLinFactNeighborX="6638" custLinFactNeighborY="-5079"/>
      <dgm:spPr/>
      <dgm:t>
        <a:bodyPr/>
        <a:lstStyle/>
        <a:p>
          <a:endParaRPr lang="ru-RU"/>
        </a:p>
      </dgm:t>
    </dgm:pt>
    <dgm:pt modelId="{CF37E28E-DC88-4BB5-A3EB-286F6A1F183F}" type="pres">
      <dgm:prSet presAssocID="{3B2810BF-CD4E-4E20-AF05-9E0F713DC90A}" presName="spaceBetweenRectangles" presStyleCnt="0"/>
      <dgm:spPr/>
    </dgm:pt>
    <dgm:pt modelId="{15D3FF0F-1E31-4044-900E-BFEA020EA414}" type="pres">
      <dgm:prSet presAssocID="{30EBB675-D3B9-476F-9E86-BC27A30AB5B0}" presName="composite" presStyleCnt="0"/>
      <dgm:spPr/>
    </dgm:pt>
    <dgm:pt modelId="{14C0F8A7-DBC6-4837-BDC8-B33EAB5F747F}" type="pres">
      <dgm:prSet presAssocID="{30EBB675-D3B9-476F-9E86-BC27A30AB5B0}" presName="Parent1" presStyleLbl="node1" presStyleIdx="4" presStyleCnt="6" custLinFactX="-18739" custLinFactNeighborX="-100000" custLinFactNeighborY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39CDE6-04DC-442D-9847-44A20C74748C}" type="pres">
      <dgm:prSet presAssocID="{30EBB675-D3B9-476F-9E86-BC27A30AB5B0}" presName="Childtext1" presStyleLbl="revTx" presStyleIdx="2" presStyleCnt="3" custScaleX="73052" custScaleY="92279" custLinFactY="-47958" custLinFactNeighborX="-47702" custLinFactNeighborY="-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478F97-41C0-4A67-A039-CDA0C620AC0D}" type="pres">
      <dgm:prSet presAssocID="{30EBB675-D3B9-476F-9E86-BC27A30AB5B0}" presName="BalanceSpacing" presStyleCnt="0"/>
      <dgm:spPr/>
    </dgm:pt>
    <dgm:pt modelId="{046D5232-7B71-4DF6-9907-F602A7B751F4}" type="pres">
      <dgm:prSet presAssocID="{30EBB675-D3B9-476F-9E86-BC27A30AB5B0}" presName="BalanceSpacing1" presStyleCnt="0"/>
      <dgm:spPr/>
    </dgm:pt>
    <dgm:pt modelId="{0C468F80-4403-41A9-9445-89A9C48BD7B1}" type="pres">
      <dgm:prSet presAssocID="{2F64040F-0334-45D0-86DC-091919E9C4A0}" presName="Accent1Text" presStyleLbl="node1" presStyleIdx="5" presStyleCnt="6" custLinFactY="-65639" custLinFactNeighborX="97033" custLinFactNeighborY="-100000"/>
      <dgm:spPr/>
      <dgm:t>
        <a:bodyPr/>
        <a:lstStyle/>
        <a:p>
          <a:endParaRPr lang="ru-RU"/>
        </a:p>
      </dgm:t>
    </dgm:pt>
  </dgm:ptLst>
  <dgm:cxnLst>
    <dgm:cxn modelId="{9CA10E2D-4663-4924-8001-BDAE3A12E8FD}" type="presOf" srcId="{30EBB675-D3B9-476F-9E86-BC27A30AB5B0}" destId="{14C0F8A7-DBC6-4837-BDC8-B33EAB5F747F}" srcOrd="0" destOrd="0" presId="urn:microsoft.com/office/officeart/2008/layout/AlternatingHexagons"/>
    <dgm:cxn modelId="{9C5834F6-3FC4-4EB2-86DC-303009D76F97}" type="presOf" srcId="{B3663472-E411-4A12-85E0-4C250CE10EAF}" destId="{E948C9BB-DD9C-44F7-A3D0-F6346107B210}" srcOrd="0" destOrd="0" presId="urn:microsoft.com/office/officeart/2008/layout/AlternatingHexagons"/>
    <dgm:cxn modelId="{284070DF-63B9-4134-88A7-88C4EF5AB399}" type="presOf" srcId="{2F64040F-0334-45D0-86DC-091919E9C4A0}" destId="{0C468F80-4403-41A9-9445-89A9C48BD7B1}" srcOrd="0" destOrd="0" presId="urn:microsoft.com/office/officeart/2008/layout/AlternatingHexagons"/>
    <dgm:cxn modelId="{8A7EF94B-4567-424E-A6CA-05E79D87E4EC}" type="presOf" srcId="{390DBD86-5B2B-49A5-AC91-112762977792}" destId="{1B39CDE6-04DC-442D-9847-44A20C74748C}" srcOrd="0" destOrd="0" presId="urn:microsoft.com/office/officeart/2008/layout/AlternatingHexagons"/>
    <dgm:cxn modelId="{3664F281-23B8-4D01-84B5-ACF227D0D780}" srcId="{30EBB675-D3B9-476F-9E86-BC27A30AB5B0}" destId="{390DBD86-5B2B-49A5-AC91-112762977792}" srcOrd="0" destOrd="0" parTransId="{B6C3FCAD-9B31-44D7-A7C0-09458659DD41}" sibTransId="{970F4BED-A562-4BC1-A17A-66147210F568}"/>
    <dgm:cxn modelId="{D1259B9D-BA3B-434F-8E58-CC17657F0C2F}" srcId="{6C9E69A7-FF7B-4D4D-9C5D-B96387B1EC90}" destId="{30EBB675-D3B9-476F-9E86-BC27A30AB5B0}" srcOrd="2" destOrd="0" parTransId="{A3158912-B1A2-4BFB-98B6-BE1C9E4B2289}" sibTransId="{2F64040F-0334-45D0-86DC-091919E9C4A0}"/>
    <dgm:cxn modelId="{34FBD167-4034-420E-83C9-B24C0C75D9EB}" type="presOf" srcId="{6163D9E1-33D5-4B70-8CE6-AAC3C4E750B8}" destId="{AFDDFFC0-A1DE-4F7B-B28C-D8CC463D5C99}" srcOrd="0" destOrd="0" presId="urn:microsoft.com/office/officeart/2008/layout/AlternatingHexagons"/>
    <dgm:cxn modelId="{8B955CF8-6D96-49AD-AF97-D77C0D0F9030}" type="presOf" srcId="{2FE2A672-C14B-41DC-BD96-705AEF5D22D1}" destId="{3ED2D83B-3BB2-468C-ABAD-9FBCF6147A3E}" srcOrd="0" destOrd="0" presId="urn:microsoft.com/office/officeart/2008/layout/AlternatingHexagons"/>
    <dgm:cxn modelId="{17AEBF2A-BD3C-424B-8308-A4FC08A50267}" type="presOf" srcId="{6C9E69A7-FF7B-4D4D-9C5D-B96387B1EC90}" destId="{23066EB0-40E3-4002-8DFA-9AB5E4447B18}" srcOrd="0" destOrd="0" presId="urn:microsoft.com/office/officeart/2008/layout/AlternatingHexagons"/>
    <dgm:cxn modelId="{AF23A647-A9FF-4E48-8C8E-7156D79211ED}" srcId="{4D9F29B0-41BD-41EF-BE8B-D2A090FB42A1}" destId="{B3663472-E411-4A12-85E0-4C250CE10EAF}" srcOrd="0" destOrd="0" parTransId="{EF5B0070-945B-48FA-B5E3-5D71BEF7C294}" sibTransId="{DA4FB384-2864-45B6-BD61-4D4E2AD49B20}"/>
    <dgm:cxn modelId="{B436B25C-DE18-4F38-B358-2201AA06F467}" srcId="{6C9E69A7-FF7B-4D4D-9C5D-B96387B1EC90}" destId="{6163D9E1-33D5-4B70-8CE6-AAC3C4E750B8}" srcOrd="1" destOrd="0" parTransId="{F2CC58F2-5D14-4D34-ABD2-BE4AC896CA34}" sibTransId="{3B2810BF-CD4E-4E20-AF05-9E0F713DC90A}"/>
    <dgm:cxn modelId="{DB4FA377-5180-42FC-8A92-F7CC2183A28A}" type="presOf" srcId="{3B2810BF-CD4E-4E20-AF05-9E0F713DC90A}" destId="{69E72516-1A3D-4679-93A9-1F54A2E93108}" srcOrd="0" destOrd="0" presId="urn:microsoft.com/office/officeart/2008/layout/AlternatingHexagons"/>
    <dgm:cxn modelId="{30CF80D9-0C63-4801-BD16-8D53C7FBAD71}" type="presOf" srcId="{4D9F29B0-41BD-41EF-BE8B-D2A090FB42A1}" destId="{FC249CCA-FB59-4182-AD9B-3E8CD1D0E5E8}" srcOrd="0" destOrd="0" presId="urn:microsoft.com/office/officeart/2008/layout/AlternatingHexagons"/>
    <dgm:cxn modelId="{93CC0897-3334-4F91-A05A-D4DAD47FC7FE}" srcId="{6C9E69A7-FF7B-4D4D-9C5D-B96387B1EC90}" destId="{4D9F29B0-41BD-41EF-BE8B-D2A090FB42A1}" srcOrd="0" destOrd="0" parTransId="{B14E541E-A9D7-41AD-8512-1CAA6BF63DC9}" sibTransId="{2FE2A672-C14B-41DC-BD96-705AEF5D22D1}"/>
    <dgm:cxn modelId="{BDA67DA9-20C5-4767-A3F3-AEF805004C60}" type="presParOf" srcId="{23066EB0-40E3-4002-8DFA-9AB5E4447B18}" destId="{C56811A6-8524-45DE-9F47-7DA3CB92BC3A}" srcOrd="0" destOrd="0" presId="urn:microsoft.com/office/officeart/2008/layout/AlternatingHexagons"/>
    <dgm:cxn modelId="{7083837C-11A1-496A-838C-4BF2DFE7A249}" type="presParOf" srcId="{C56811A6-8524-45DE-9F47-7DA3CB92BC3A}" destId="{FC249CCA-FB59-4182-AD9B-3E8CD1D0E5E8}" srcOrd="0" destOrd="0" presId="urn:microsoft.com/office/officeart/2008/layout/AlternatingHexagons"/>
    <dgm:cxn modelId="{4B90DE36-056A-46C0-987F-6005AA6F5B97}" type="presParOf" srcId="{C56811A6-8524-45DE-9F47-7DA3CB92BC3A}" destId="{E948C9BB-DD9C-44F7-A3D0-F6346107B210}" srcOrd="1" destOrd="0" presId="urn:microsoft.com/office/officeart/2008/layout/AlternatingHexagons"/>
    <dgm:cxn modelId="{40961E88-FBA8-4143-B0EF-CFE57EC23298}" type="presParOf" srcId="{C56811A6-8524-45DE-9F47-7DA3CB92BC3A}" destId="{6225D122-0633-40CD-A558-DA9019186645}" srcOrd="2" destOrd="0" presId="urn:microsoft.com/office/officeart/2008/layout/AlternatingHexagons"/>
    <dgm:cxn modelId="{4474F867-046A-45A3-B2D2-D4260EE86B22}" type="presParOf" srcId="{C56811A6-8524-45DE-9F47-7DA3CB92BC3A}" destId="{E7E1159B-4A60-4B29-98B7-397A72A1D912}" srcOrd="3" destOrd="0" presId="urn:microsoft.com/office/officeart/2008/layout/AlternatingHexagons"/>
    <dgm:cxn modelId="{DFD66E8E-50EB-484E-8F4B-AE899BFBA71C}" type="presParOf" srcId="{C56811A6-8524-45DE-9F47-7DA3CB92BC3A}" destId="{3ED2D83B-3BB2-468C-ABAD-9FBCF6147A3E}" srcOrd="4" destOrd="0" presId="urn:microsoft.com/office/officeart/2008/layout/AlternatingHexagons"/>
    <dgm:cxn modelId="{C4339E55-3D26-43CA-A3EC-C62EEC5E92F6}" type="presParOf" srcId="{23066EB0-40E3-4002-8DFA-9AB5E4447B18}" destId="{EA38724F-8DF5-4AEE-98C3-CB8654BD537D}" srcOrd="1" destOrd="0" presId="urn:microsoft.com/office/officeart/2008/layout/AlternatingHexagons"/>
    <dgm:cxn modelId="{DF54A13A-A53F-4EBC-AE34-95214E919CCB}" type="presParOf" srcId="{23066EB0-40E3-4002-8DFA-9AB5E4447B18}" destId="{47D68AD5-3E02-45DB-AC9F-54D3E4D55B7F}" srcOrd="2" destOrd="0" presId="urn:microsoft.com/office/officeart/2008/layout/AlternatingHexagons"/>
    <dgm:cxn modelId="{7AB96C6A-D46D-4D62-87BF-205795DE6183}" type="presParOf" srcId="{47D68AD5-3E02-45DB-AC9F-54D3E4D55B7F}" destId="{AFDDFFC0-A1DE-4F7B-B28C-D8CC463D5C99}" srcOrd="0" destOrd="0" presId="urn:microsoft.com/office/officeart/2008/layout/AlternatingHexagons"/>
    <dgm:cxn modelId="{E22D414C-E19E-49FD-888F-91613EEA9CD0}" type="presParOf" srcId="{47D68AD5-3E02-45DB-AC9F-54D3E4D55B7F}" destId="{91864792-2D20-4E83-B2A5-1B6216102016}" srcOrd="1" destOrd="0" presId="urn:microsoft.com/office/officeart/2008/layout/AlternatingHexagons"/>
    <dgm:cxn modelId="{3B7915E9-E68B-4CC8-84CF-7D301708FACA}" type="presParOf" srcId="{47D68AD5-3E02-45DB-AC9F-54D3E4D55B7F}" destId="{F702D0B6-24C0-4D57-80EA-28C7C4ABC4FA}" srcOrd="2" destOrd="0" presId="urn:microsoft.com/office/officeart/2008/layout/AlternatingHexagons"/>
    <dgm:cxn modelId="{59C1DFF9-2A9C-409A-80CF-3579E930D7A1}" type="presParOf" srcId="{47D68AD5-3E02-45DB-AC9F-54D3E4D55B7F}" destId="{A7128544-FF67-44A6-A66A-F445E1F3D43B}" srcOrd="3" destOrd="0" presId="urn:microsoft.com/office/officeart/2008/layout/AlternatingHexagons"/>
    <dgm:cxn modelId="{0827A39A-BB9E-4976-A002-893D25AC56DC}" type="presParOf" srcId="{47D68AD5-3E02-45DB-AC9F-54D3E4D55B7F}" destId="{69E72516-1A3D-4679-93A9-1F54A2E93108}" srcOrd="4" destOrd="0" presId="urn:microsoft.com/office/officeart/2008/layout/AlternatingHexagons"/>
    <dgm:cxn modelId="{DEBC9303-6136-4071-94AE-C38726284FAE}" type="presParOf" srcId="{23066EB0-40E3-4002-8DFA-9AB5E4447B18}" destId="{CF37E28E-DC88-4BB5-A3EB-286F6A1F183F}" srcOrd="3" destOrd="0" presId="urn:microsoft.com/office/officeart/2008/layout/AlternatingHexagons"/>
    <dgm:cxn modelId="{39462961-B644-44DB-9E55-B99E71BC72D6}" type="presParOf" srcId="{23066EB0-40E3-4002-8DFA-9AB5E4447B18}" destId="{15D3FF0F-1E31-4044-900E-BFEA020EA414}" srcOrd="4" destOrd="0" presId="urn:microsoft.com/office/officeart/2008/layout/AlternatingHexagons"/>
    <dgm:cxn modelId="{F0B7F453-52E1-45F7-9441-5E2F7A297D2F}" type="presParOf" srcId="{15D3FF0F-1E31-4044-900E-BFEA020EA414}" destId="{14C0F8A7-DBC6-4837-BDC8-B33EAB5F747F}" srcOrd="0" destOrd="0" presId="urn:microsoft.com/office/officeart/2008/layout/AlternatingHexagons"/>
    <dgm:cxn modelId="{5FBC0ED3-BBB1-4559-AADC-C8E43790E13F}" type="presParOf" srcId="{15D3FF0F-1E31-4044-900E-BFEA020EA414}" destId="{1B39CDE6-04DC-442D-9847-44A20C74748C}" srcOrd="1" destOrd="0" presId="urn:microsoft.com/office/officeart/2008/layout/AlternatingHexagons"/>
    <dgm:cxn modelId="{78691952-D988-42EF-92B9-D6960EB6F043}" type="presParOf" srcId="{15D3FF0F-1E31-4044-900E-BFEA020EA414}" destId="{87478F97-41C0-4A67-A039-CDA0C620AC0D}" srcOrd="2" destOrd="0" presId="urn:microsoft.com/office/officeart/2008/layout/AlternatingHexagons"/>
    <dgm:cxn modelId="{AB2F4E23-80BB-4C74-BB30-823E8EF3E488}" type="presParOf" srcId="{15D3FF0F-1E31-4044-900E-BFEA020EA414}" destId="{046D5232-7B71-4DF6-9907-F602A7B751F4}" srcOrd="3" destOrd="0" presId="urn:microsoft.com/office/officeart/2008/layout/AlternatingHexagons"/>
    <dgm:cxn modelId="{4D66186C-3EDC-469B-A99C-39C82459D7DE}" type="presParOf" srcId="{15D3FF0F-1E31-4044-900E-BFEA020EA414}" destId="{0C468F80-4403-41A9-9445-89A9C48BD7B1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249CCA-FB59-4182-AD9B-3E8CD1D0E5E8}">
      <dsp:nvSpPr>
        <dsp:cNvPr id="0" name=""/>
        <dsp:cNvSpPr/>
      </dsp:nvSpPr>
      <dsp:spPr>
        <a:xfrm rot="5400000">
          <a:off x="3393270" y="2655278"/>
          <a:ext cx="1549736" cy="1436960"/>
        </a:xfrm>
        <a:prstGeom prst="hexagon">
          <a:avLst>
            <a:gd name="adj" fmla="val 25000"/>
            <a:gd name="vf" fmla="val 115470"/>
          </a:avLst>
        </a:prstGeom>
        <a:solidFill>
          <a:schemeClr val="accent2">
            <a:lumMod val="20000"/>
            <a:lumOff val="80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ln/>
              <a:solidFill>
                <a:srgbClr val="800000"/>
              </a:solidFill>
              <a:latin typeface="Book Antiqua" panose="02040602050305030304" pitchFamily="18" charset="0"/>
            </a:rPr>
            <a:t>способность осознанно, правильно, выразительно читать</a:t>
          </a:r>
          <a:endParaRPr lang="ru-RU" sz="1000" kern="1200" dirty="0"/>
        </a:p>
      </dsp:txBody>
      <dsp:txXfrm rot="-5400000">
        <a:off x="3680437" y="2847781"/>
        <a:ext cx="975402" cy="1051954"/>
      </dsp:txXfrm>
    </dsp:sp>
    <dsp:sp modelId="{E948C9BB-DD9C-44F7-A3D0-F6346107B210}">
      <dsp:nvSpPr>
        <dsp:cNvPr id="0" name=""/>
        <dsp:cNvSpPr/>
      </dsp:nvSpPr>
      <dsp:spPr>
        <a:xfrm>
          <a:off x="3223061" y="387326"/>
          <a:ext cx="1331356" cy="8942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rgbClr val="800000"/>
              </a:solidFill>
              <a:latin typeface="Book Antiqua" panose="02040602050305030304" pitchFamily="18" charset="0"/>
            </a:rPr>
            <a:t>способность работать с устными и письменными текстами</a:t>
          </a:r>
          <a:endParaRPr lang="ru-RU" sz="1000" kern="1200" dirty="0">
            <a:solidFill>
              <a:srgbClr val="800000"/>
            </a:solidFill>
          </a:endParaRPr>
        </a:p>
      </dsp:txBody>
      <dsp:txXfrm>
        <a:off x="3223061" y="387326"/>
        <a:ext cx="1331356" cy="894229"/>
      </dsp:txXfrm>
    </dsp:sp>
    <dsp:sp modelId="{3ED2D83B-3BB2-468C-ABAD-9FBCF6147A3E}">
      <dsp:nvSpPr>
        <dsp:cNvPr id="0" name=""/>
        <dsp:cNvSpPr/>
      </dsp:nvSpPr>
      <dsp:spPr>
        <a:xfrm rot="5400000" flipV="1">
          <a:off x="370829" y="1438093"/>
          <a:ext cx="1590820" cy="1675199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lumMod val="20000"/>
            <a:lumOff val="80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rgbClr val="800000"/>
              </a:solidFill>
              <a:latin typeface="Book Antiqua" panose="02040602050305030304" pitchFamily="18" charset="0"/>
            </a:rPr>
            <a:t>способность анализировать прочитанное, отслеживать свое понимание и корректировать его</a:t>
          </a:r>
          <a:endParaRPr lang="ru-RU" sz="1000" b="1" kern="1200" dirty="0">
            <a:solidFill>
              <a:srgbClr val="800000"/>
            </a:solidFill>
            <a:latin typeface="Book Antiqua" panose="02040602050305030304" pitchFamily="18" charset="0"/>
          </a:endParaRPr>
        </a:p>
      </dsp:txBody>
      <dsp:txXfrm rot="-5400000">
        <a:off x="607840" y="1745419"/>
        <a:ext cx="1116799" cy="1060546"/>
      </dsp:txXfrm>
    </dsp:sp>
    <dsp:sp modelId="{AFDDFFC0-A1DE-4F7B-B28C-D8CC463D5C99}">
      <dsp:nvSpPr>
        <dsp:cNvPr id="0" name=""/>
        <dsp:cNvSpPr/>
      </dsp:nvSpPr>
      <dsp:spPr>
        <a:xfrm rot="5400000">
          <a:off x="1459931" y="197281"/>
          <a:ext cx="1549736" cy="1503564"/>
        </a:xfrm>
        <a:prstGeom prst="hexagon">
          <a:avLst>
            <a:gd name="adj" fmla="val 25000"/>
            <a:gd name="vf" fmla="val 115470"/>
          </a:avLst>
        </a:prstGeom>
        <a:solidFill>
          <a:schemeClr val="accent4">
            <a:lumMod val="20000"/>
            <a:lumOff val="80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rgbClr val="800000"/>
              </a:solidFill>
              <a:latin typeface="Book Antiqua" panose="02040602050305030304" pitchFamily="18" charset="0"/>
            </a:rPr>
            <a:t>способность извлекать из текстов полезную и интересную информацию</a:t>
          </a:r>
          <a:endParaRPr lang="ru-RU" sz="1000" kern="1200" dirty="0"/>
        </a:p>
      </dsp:txBody>
      <dsp:txXfrm rot="-5400000">
        <a:off x="1729878" y="428637"/>
        <a:ext cx="1009842" cy="1040852"/>
      </dsp:txXfrm>
    </dsp:sp>
    <dsp:sp modelId="{91864792-2D20-4E83-B2A5-1B6216102016}">
      <dsp:nvSpPr>
        <dsp:cNvPr id="0" name=""/>
        <dsp:cNvSpPr/>
      </dsp:nvSpPr>
      <dsp:spPr>
        <a:xfrm>
          <a:off x="857815" y="1669056"/>
          <a:ext cx="1673715" cy="92984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E72516-1A3D-4679-93A9-1F54A2E93108}">
      <dsp:nvSpPr>
        <dsp:cNvPr id="0" name=""/>
        <dsp:cNvSpPr/>
      </dsp:nvSpPr>
      <dsp:spPr>
        <a:xfrm rot="5400000">
          <a:off x="4084975" y="1378573"/>
          <a:ext cx="1549736" cy="1348271"/>
        </a:xfrm>
        <a:prstGeom prst="hexagon">
          <a:avLst>
            <a:gd name="adj" fmla="val 25000"/>
            <a:gd name="vf" fmla="val 115470"/>
          </a:avLst>
        </a:prstGeom>
        <a:solidFill>
          <a:srgbClr val="CCECFF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 rot="-5400000">
        <a:off x="4395813" y="1519342"/>
        <a:ext cx="928059" cy="1066734"/>
      </dsp:txXfrm>
    </dsp:sp>
    <dsp:sp modelId="{14C0F8A7-DBC6-4837-BDC8-B33EAB5F747F}">
      <dsp:nvSpPr>
        <dsp:cNvPr id="0" name=""/>
        <dsp:cNvSpPr/>
      </dsp:nvSpPr>
      <dsp:spPr>
        <a:xfrm rot="5400000">
          <a:off x="1669276" y="2772747"/>
          <a:ext cx="1549736" cy="1348271"/>
        </a:xfrm>
        <a:prstGeom prst="hexagon">
          <a:avLst>
            <a:gd name="adj" fmla="val 25000"/>
            <a:gd name="vf" fmla="val 115470"/>
          </a:avLst>
        </a:prstGeom>
        <a:solidFill>
          <a:schemeClr val="accent6">
            <a:lumMod val="20000"/>
            <a:lumOff val="80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rgbClr val="800000"/>
              </a:solidFill>
              <a:latin typeface="Book Antiqua" panose="02040602050305030304" pitchFamily="18" charset="0"/>
            </a:rPr>
            <a:t>способность работать с разными источниками информации </a:t>
          </a:r>
          <a:endParaRPr lang="ru-RU" sz="1000" kern="1200" dirty="0"/>
        </a:p>
      </dsp:txBody>
      <dsp:txXfrm rot="-5400000">
        <a:off x="1980114" y="2913516"/>
        <a:ext cx="928059" cy="1066734"/>
      </dsp:txXfrm>
    </dsp:sp>
    <dsp:sp modelId="{1B39CDE6-04DC-442D-9847-44A20C74748C}">
      <dsp:nvSpPr>
        <dsp:cNvPr id="0" name=""/>
        <dsp:cNvSpPr/>
      </dsp:nvSpPr>
      <dsp:spPr>
        <a:xfrm>
          <a:off x="4168141" y="1642036"/>
          <a:ext cx="1263438" cy="8580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>
              <a:solidFill>
                <a:srgbClr val="800000"/>
              </a:solidFill>
              <a:latin typeface="Book Antiqua" panose="02040602050305030304" pitchFamily="18" charset="0"/>
            </a:rPr>
            <a:t>способность самостоятельно выбирать книги для чтения</a:t>
          </a:r>
          <a:endParaRPr lang="ru-RU" sz="1000" kern="1200" dirty="0"/>
        </a:p>
      </dsp:txBody>
      <dsp:txXfrm>
        <a:off x="4168141" y="1642036"/>
        <a:ext cx="1263438" cy="858048"/>
      </dsp:txXfrm>
    </dsp:sp>
    <dsp:sp modelId="{0C468F80-4403-41A9-9445-89A9C48BD7B1}">
      <dsp:nvSpPr>
        <dsp:cNvPr id="0" name=""/>
        <dsp:cNvSpPr/>
      </dsp:nvSpPr>
      <dsp:spPr>
        <a:xfrm rot="5400000">
          <a:off x="3122335" y="205732"/>
          <a:ext cx="1549736" cy="1348271"/>
        </a:xfrm>
        <a:prstGeom prst="hexagon">
          <a:avLst>
            <a:gd name="adj" fmla="val 25000"/>
            <a:gd name="vf" fmla="val 11547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40000"/>
                <a:satMod val="103000"/>
                <a:lumMod val="102000"/>
                <a:tint val="94000"/>
              </a:schemeClr>
            </a:gs>
            <a:gs pos="50000">
              <a:schemeClr val="accent2">
                <a:alpha val="90000"/>
                <a:hueOff val="0"/>
                <a:satOff val="0"/>
                <a:lumOff val="0"/>
                <a:alphaOff val="-40000"/>
                <a:satMod val="110000"/>
                <a:lumMod val="100000"/>
                <a:shade val="10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4000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 rot="-5400000">
        <a:off x="3433173" y="346501"/>
        <a:ext cx="928059" cy="10667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6/16/2023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084589"/>
      </p:ext>
    </p:extLst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6/16/2023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672543"/>
      </p:ext>
    </p:extLst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6/16/2023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076870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6/16/2023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424030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6/16/2023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596413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6/16/2023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06753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6/16/2023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421920"/>
      </p:ext>
    </p:extLst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6/16/2023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717215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6/16/2023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036111"/>
      </p:ext>
    </p:extLst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6/16/2023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575546"/>
      </p:ext>
    </p:extLst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6/16/2023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509213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A9D8BC-3F7A-4360-BB6D-F1FCB3470FB4}" type="datetimeFigureOut">
              <a:rPr lang="en-US" smtClean="0"/>
              <a:pPr/>
              <a:t>6/16/2023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93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 dir="r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7" Type="http://schemas.openxmlformats.org/officeDocument/2006/relationships/image" Target="../media/image18.jpeg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guzelmingaraeva.wixsite.com/sadikovaguzel" TargetMode="Externa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hyperlink" Target="https://guzelmingaraeva.wixsite.com/sadikovaguzel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2374"/>
            <a:ext cx="526193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050" b="1" dirty="0">
                <a:solidFill>
                  <a:schemeClr val="bg1"/>
                </a:solidFill>
                <a:latin typeface="Times New Roman"/>
                <a:ea typeface="Times New Roman"/>
              </a:rPr>
              <a:t>Управление образования администрации </a:t>
            </a:r>
            <a:endParaRPr lang="ru-RU" sz="1050" dirty="0">
              <a:solidFill>
                <a:schemeClr val="bg1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1050" b="1" dirty="0">
                <a:solidFill>
                  <a:schemeClr val="bg1"/>
                </a:solidFill>
                <a:latin typeface="Times New Roman"/>
                <a:ea typeface="Times New Roman"/>
              </a:rPr>
              <a:t>муниципального образования городского округа «Усинск»</a:t>
            </a:r>
            <a:endParaRPr lang="ru-RU" sz="1050" dirty="0">
              <a:solidFill>
                <a:schemeClr val="bg1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1050" b="1" dirty="0">
                <a:solidFill>
                  <a:schemeClr val="bg1"/>
                </a:solidFill>
                <a:latin typeface="Times New Roman"/>
                <a:ea typeface="Times New Roman"/>
              </a:rPr>
              <a:t>Усинск» кар кытшын муниципальнöй юкöнлöн администрацияса</a:t>
            </a:r>
            <a:endParaRPr lang="ru-RU" sz="1050" dirty="0">
              <a:solidFill>
                <a:schemeClr val="bg1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1050" b="1" dirty="0">
                <a:solidFill>
                  <a:schemeClr val="bg1"/>
                </a:solidFill>
                <a:latin typeface="Times New Roman"/>
                <a:ea typeface="Times New Roman"/>
              </a:rPr>
              <a:t>иöзöс велöдöмöн веськöдлан</a:t>
            </a:r>
            <a:r>
              <a:rPr lang="en-US" sz="1050" b="1" dirty="0" err="1">
                <a:solidFill>
                  <a:schemeClr val="bg1"/>
                </a:solidFill>
                <a:latin typeface="Times New Roman"/>
                <a:ea typeface="Times New Roman"/>
              </a:rPr>
              <a:t>i</a:t>
            </a:r>
            <a:r>
              <a:rPr lang="ru-RU" sz="1050" b="1" dirty="0">
                <a:solidFill>
                  <a:schemeClr val="bg1"/>
                </a:solidFill>
                <a:latin typeface="Times New Roman"/>
                <a:ea typeface="Times New Roman"/>
              </a:rPr>
              <a:t>н</a:t>
            </a:r>
            <a:endParaRPr lang="ru-RU" sz="1050" dirty="0">
              <a:solidFill>
                <a:schemeClr val="bg1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1050" b="1" dirty="0">
                <a:solidFill>
                  <a:schemeClr val="bg1"/>
                </a:solidFill>
                <a:latin typeface="Times New Roman"/>
                <a:ea typeface="Times New Roman"/>
              </a:rPr>
              <a:t> </a:t>
            </a:r>
            <a:endParaRPr lang="ru-RU" sz="1050" dirty="0">
              <a:solidFill>
                <a:schemeClr val="bg1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1050" b="1" dirty="0">
                <a:solidFill>
                  <a:schemeClr val="bg1"/>
                </a:solidFill>
                <a:latin typeface="Times New Roman"/>
                <a:ea typeface="Times New Roman"/>
              </a:rPr>
              <a:t>Муниципальное  автономное  общеобразовательное  учреждение   </a:t>
            </a:r>
            <a:endParaRPr lang="ru-RU" sz="1050" dirty="0">
              <a:solidFill>
                <a:schemeClr val="bg1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1050" b="1" dirty="0">
                <a:solidFill>
                  <a:schemeClr val="bg1"/>
                </a:solidFill>
                <a:latin typeface="Times New Roman"/>
                <a:ea typeface="Times New Roman"/>
              </a:rPr>
              <a:t>«Начальная общеобразовательная школа № 7 имени В.И. Ефремовой»  г. Усинска </a:t>
            </a:r>
            <a:endParaRPr lang="ru-RU" sz="1050" dirty="0">
              <a:solidFill>
                <a:schemeClr val="bg1"/>
              </a:solidFill>
              <a:latin typeface="Times New Roman"/>
              <a:ea typeface="Times New Roman"/>
            </a:endParaRPr>
          </a:p>
          <a:p>
            <a:pPr algn="ctr">
              <a:spcAft>
                <a:spcPts val="0"/>
              </a:spcAft>
            </a:pPr>
            <a:r>
              <a:rPr lang="ru-RU" sz="1050" b="1" dirty="0">
                <a:solidFill>
                  <a:schemeClr val="bg1"/>
                </a:solidFill>
                <a:latin typeface="Times New Roman"/>
                <a:ea typeface="Times New Roman"/>
              </a:rPr>
              <a:t>Усинск кар «В.И Ефремова нима 7№-а начальнöй общеобразовательнöй школа»  муниципальнöй  автономнöй общеобразовательнöй велöдан</a:t>
            </a:r>
            <a:r>
              <a:rPr lang="en-US" sz="1050" b="1" dirty="0" err="1">
                <a:solidFill>
                  <a:schemeClr val="bg1"/>
                </a:solidFill>
                <a:latin typeface="Times New Roman"/>
                <a:ea typeface="Times New Roman"/>
              </a:rPr>
              <a:t>i</a:t>
            </a:r>
            <a:r>
              <a:rPr lang="ru-RU" sz="1050" b="1" dirty="0">
                <a:solidFill>
                  <a:schemeClr val="bg1"/>
                </a:solidFill>
                <a:latin typeface="Times New Roman"/>
                <a:ea typeface="Times New Roman"/>
              </a:rPr>
              <a:t>н</a:t>
            </a:r>
            <a:r>
              <a:rPr lang="ru-RU" sz="1200" b="1" dirty="0">
                <a:solidFill>
                  <a:schemeClr val="bg1"/>
                </a:solidFill>
                <a:latin typeface="Times New Roman"/>
                <a:ea typeface="Times New Roman"/>
              </a:rPr>
              <a:t>»</a:t>
            </a:r>
            <a:endParaRPr lang="ru-RU" sz="1200" dirty="0">
              <a:solidFill>
                <a:schemeClr val="bg1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 </a:t>
            </a:r>
            <a:endParaRPr lang="ru-RU" sz="1200" dirty="0">
              <a:effectLst/>
              <a:latin typeface="Times New Roman"/>
              <a:ea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1780" y="2105891"/>
            <a:ext cx="834043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mbria Math" pitchFamily="18" charset="0"/>
                <a:ea typeface="Cambria Math" pitchFamily="18" charset="0"/>
              </a:rPr>
              <a:t>Публичная презентация </a:t>
            </a:r>
          </a:p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mbria Math" pitchFamily="18" charset="0"/>
                <a:ea typeface="Cambria Math" pitchFamily="18" charset="0"/>
              </a:rPr>
              <a:t>общественности и профессиональному  </a:t>
            </a:r>
          </a:p>
          <a:p>
            <a:pPr algn="ctr"/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mbria Math" pitchFamily="18" charset="0"/>
                <a:ea typeface="Cambria Math" pitchFamily="18" charset="0"/>
              </a:rPr>
              <a:t>сообществу результатов педагогической деятельности </a:t>
            </a:r>
          </a:p>
          <a:p>
            <a:pPr algn="ctr"/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mbria Math" pitchFamily="18" charset="0"/>
                <a:ea typeface="Cambria Math" pitchFamily="18" charset="0"/>
              </a:rPr>
              <a:t>учителя начальных классов</a:t>
            </a:r>
          </a:p>
          <a:p>
            <a:pPr algn="ctr"/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mbria Math" pitchFamily="18" charset="0"/>
                <a:ea typeface="Cambria Math" pitchFamily="18" charset="0"/>
              </a:rPr>
              <a:t>Садыковой </a:t>
            </a:r>
            <a:r>
              <a:rPr lang="ru-RU" sz="28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mbria Math" pitchFamily="18" charset="0"/>
                <a:ea typeface="Cambria Math" pitchFamily="18" charset="0"/>
              </a:rPr>
              <a:t>Гюзель</a:t>
            </a:r>
            <a:r>
              <a:rPr lang="ru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28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mbria Math" pitchFamily="18" charset="0"/>
                <a:ea typeface="Cambria Math" pitchFamily="18" charset="0"/>
              </a:rPr>
              <a:t>Римовны</a:t>
            </a:r>
            <a:endParaRPr lang="ru-RU" sz="20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Georgia" panose="02040502050405020303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128076" y="5957279"/>
            <a:ext cx="21338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14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Усинск</a:t>
            </a:r>
          </a:p>
          <a:p>
            <a:pPr algn="ctr"/>
            <a:r>
              <a:rPr lang="ru-RU" sz="14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2022 – 2023 учебный год</a:t>
            </a:r>
            <a:endParaRPr lang="ru-RU" sz="1400" b="1" dirty="0">
              <a:ln w="1905"/>
              <a:solidFill>
                <a:schemeClr val="accent1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773680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484897" y="687404"/>
            <a:ext cx="8312739" cy="83099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Позитивная динамика навыка чтения учащихся Садыковой Г.Р.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51164" y="4657636"/>
            <a:ext cx="79940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Целенаправленная работа по формированию читательских умений ведется и с родителями. Ведь детям требуется «читающая среда», которая должна быть создана прежде всего в семье</a:t>
            </a:r>
            <a:endParaRPr lang="ru-RU" sz="2000" dirty="0">
              <a:solidFill>
                <a:srgbClr val="002060"/>
              </a:solidFill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706583" y="1868878"/>
          <a:ext cx="2563090" cy="21350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3519055" y="1923617"/>
          <a:ext cx="2369127" cy="20664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Диаграмма 14"/>
          <p:cNvGraphicFramePr/>
          <p:nvPr/>
        </p:nvGraphicFramePr>
        <p:xfrm>
          <a:off x="6054436" y="1937472"/>
          <a:ext cx="2452256" cy="20387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66143745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484897" y="687404"/>
            <a:ext cx="8312739" cy="136652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  <a:cs typeface="Times New Roman"/>
              </a:rPr>
              <a:t>Активность участия школьников </a:t>
            </a:r>
          </a:p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  <a:cs typeface="Times New Roman"/>
              </a:rPr>
              <a:t>Садыковой Г.Р.</a:t>
            </a:r>
          </a:p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  <a:cs typeface="Times New Roman"/>
              </a:rPr>
              <a:t>во внеурочной деятельности</a:t>
            </a:r>
            <a:endParaRPr lang="ru-RU" sz="2400" b="1" dirty="0">
              <a:ln w="1905"/>
              <a:solidFill>
                <a:schemeClr val="accent1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 Math" pitchFamily="18" charset="0"/>
              <a:ea typeface="Cambria Math" pitchFamily="18" charset="0"/>
              <a:cs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01519" y="5421945"/>
            <a:ext cx="79940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Такая динамика обусловлена разнообразием форм внеурочной деятельности, привлекательных для младших школьников</a:t>
            </a:r>
            <a:endParaRPr lang="ru-RU" sz="2000" dirty="0">
              <a:solidFill>
                <a:srgbClr val="002060"/>
              </a:solidFill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3519055" y="1923617"/>
          <a:ext cx="2369127" cy="20664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6" name="Диаграмма 15"/>
          <p:cNvGraphicFramePr/>
          <p:nvPr/>
        </p:nvGraphicFramePr>
        <p:xfrm>
          <a:off x="177800" y="2679700"/>
          <a:ext cx="4980276" cy="25426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5842" name="Picture 2" descr="C:\Users\Администратор\Desktop\Премия3\IMG_20201030_1434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307980">
            <a:off x="4733630" y="2408919"/>
            <a:ext cx="1990167" cy="1492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3" name="Picture 3" descr="C:\Users\Администратор\Desktop\Премия3\IMG_20220420_1054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1125878" flipV="1">
            <a:off x="6891052" y="2430320"/>
            <a:ext cx="1950720" cy="1463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844" name="Picture 4" descr="C:\Users\Администратор\Desktop\Премия3\IMG_20221021_12174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07099" y="3732068"/>
            <a:ext cx="2186710" cy="16400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6143745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484897" y="687404"/>
            <a:ext cx="8312739" cy="136652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  <a:cs typeface="Times New Roman"/>
              </a:rPr>
              <a:t>Число победителей и призеров </a:t>
            </a:r>
          </a:p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  <a:cs typeface="Times New Roman"/>
              </a:rPr>
              <a:t>среди учащихся Садыковой Г.Р.</a:t>
            </a:r>
          </a:p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  <a:cs typeface="Times New Roman"/>
              </a:rPr>
              <a:t>в мероприятиях различных уровней</a:t>
            </a:r>
            <a:endParaRPr lang="ru-RU" sz="2400" b="1" dirty="0">
              <a:ln w="1905"/>
              <a:solidFill>
                <a:schemeClr val="accent1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 Math" pitchFamily="18" charset="0"/>
              <a:ea typeface="Cambria Math" pitchFamily="18" charset="0"/>
              <a:cs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74073" y="4754617"/>
            <a:ext cx="847898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Учащиеся   являются победителями, призерами школьных олимпиад, лауреатами очных, заочных муниципальных, региональных, всероссийских конкурсов, а также являются победителями и призёрами заочных международных конкурсов и соревнований</a:t>
            </a:r>
            <a:endParaRPr lang="ru-RU" sz="2000" dirty="0">
              <a:solidFill>
                <a:srgbClr val="002060"/>
              </a:solidFill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3519055" y="1923617"/>
          <a:ext cx="2369127" cy="20664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2" name="Диаграмма 21"/>
          <p:cNvGraphicFramePr/>
          <p:nvPr/>
        </p:nvGraphicFramePr>
        <p:xfrm>
          <a:off x="481395" y="2299063"/>
          <a:ext cx="3432712" cy="21161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53840" y="2194560"/>
            <a:ext cx="1604980" cy="21399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70" name="Picture 6" descr="https://sun9-27.userapi.com/impg/XWTzwcWcmDCgsCKJD7M9QBNlqeodzBFn_1ozkw/C2sHxImVrCM.jpg?size=1280x960&amp;quality=95&amp;sign=8cd63dff0342e55ca029b7045c7dbb78&amp;type=album"/>
          <p:cNvPicPr>
            <a:picLocks noChangeAspect="1" noChangeArrowheads="1"/>
          </p:cNvPicPr>
          <p:nvPr/>
        </p:nvPicPr>
        <p:blipFill>
          <a:blip r:embed="rId5" cstate="print"/>
          <a:srcRect l="20888" r="22157" b="10056"/>
          <a:stretch>
            <a:fillRect/>
          </a:stretch>
        </p:blipFill>
        <p:spPr bwMode="auto">
          <a:xfrm>
            <a:off x="4121835" y="3221502"/>
            <a:ext cx="1425295" cy="1688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6" cstate="print"/>
          <a:srcRect t="31035"/>
          <a:stretch>
            <a:fillRect/>
          </a:stretch>
        </p:blipFill>
        <p:spPr bwMode="auto">
          <a:xfrm>
            <a:off x="4395336" y="2085448"/>
            <a:ext cx="2396837" cy="12397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69280" y="2997420"/>
            <a:ext cx="1389354" cy="1852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6143745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484897" y="687404"/>
            <a:ext cx="8312739" cy="136652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  <a:cs typeface="Times New Roman"/>
              </a:rPr>
              <a:t>Позитивная динамика результативности </a:t>
            </a:r>
          </a:p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  <a:cs typeface="Times New Roman"/>
              </a:rPr>
              <a:t>участия учащихся Садыковой Г.Р.</a:t>
            </a:r>
          </a:p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  <a:cs typeface="Times New Roman"/>
              </a:rPr>
              <a:t>в школьных олимпиадах</a:t>
            </a:r>
            <a:endParaRPr lang="ru-RU" sz="2400" b="1" dirty="0">
              <a:ln w="1905"/>
              <a:solidFill>
                <a:schemeClr val="accent1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 Math" pitchFamily="18" charset="0"/>
              <a:ea typeface="Cambria Math" pitchFamily="18" charset="0"/>
              <a:cs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31871" y="5078175"/>
            <a:ext cx="847898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Благодаря целенаправленной, системной работе с данной категорией учащихся среди участников всегда есть призеры и победители школьного уровня  предметных олимпиад</a:t>
            </a:r>
            <a:endParaRPr lang="ru-RU" sz="2000" dirty="0">
              <a:solidFill>
                <a:srgbClr val="002060"/>
              </a:solidFill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16" name="Диаграмма 15"/>
          <p:cNvGraphicFramePr/>
          <p:nvPr/>
        </p:nvGraphicFramePr>
        <p:xfrm>
          <a:off x="386494" y="2261162"/>
          <a:ext cx="3679069" cy="2479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7" name="Рисунок 16" descr="C:\Users\Администратор\Pictures\img20230611_2320102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082485">
            <a:off x="4373055" y="2184037"/>
            <a:ext cx="1539855" cy="19741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 descr="C:\Users\Администратор\Pictures\img20230611_2320374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55515">
            <a:off x="7254504" y="2224031"/>
            <a:ext cx="1349292" cy="1939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 descr="C:\Users\Администратор\Pictures\img20230611_2319431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6660" y="2067950"/>
            <a:ext cx="1388201" cy="1797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19" descr="C:\Users\Администратор\Pictures\img20230611_23190892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748094">
            <a:off x="3853654" y="3348112"/>
            <a:ext cx="1351392" cy="17087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 descr="C:\Users\Администратор\Pictures\img20230611_23183907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19519" y="3340332"/>
            <a:ext cx="1277516" cy="1643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Рисунок 22" descr="C:\Users\Администратор\Pictures\img20230611_23170122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76910" y="3390312"/>
            <a:ext cx="1195755" cy="15720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Рисунок 23" descr="C:\Users\Администратор\Pictures\img20230611_23163442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821572">
            <a:off x="7692889" y="3516922"/>
            <a:ext cx="1050575" cy="14896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6143745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456761" y="560795"/>
            <a:ext cx="8312739" cy="90774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  <a:cs typeface="Segoe UI Light" pitchFamily="34" charset="0"/>
              </a:rPr>
              <a:t>Активная жизненная позиция</a:t>
            </a:r>
          </a:p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  <a:cs typeface="Segoe UI Light" pitchFamily="34" charset="0"/>
              </a:rPr>
              <a:t>Садыковой Г.Р.</a:t>
            </a:r>
            <a:endParaRPr lang="ru-RU" sz="2400" b="1" dirty="0">
              <a:ln w="1905"/>
              <a:solidFill>
                <a:schemeClr val="accent1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 Math" pitchFamily="18" charset="0"/>
              <a:ea typeface="Cambria Math" pitchFamily="18" charset="0"/>
              <a:cs typeface="Segoe UI Light" pitchFamily="34" charset="0"/>
            </a:endParaRPr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3519055" y="1923617"/>
          <a:ext cx="2369127" cy="20664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670852" y="1631219"/>
            <a:ext cx="7886700" cy="4727378"/>
          </a:xfrm>
        </p:spPr>
        <p:txBody>
          <a:bodyPr anchor="t">
            <a:noAutofit/>
          </a:bodyPr>
          <a:lstStyle/>
          <a:p>
            <a:pPr lvl="0"/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Член независимой экспертизы при проверке ВПР (с 2021 г</a:t>
            </a: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.) </a:t>
            </a:r>
            <a:br>
              <a:rPr lang="ru-RU" sz="18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Член </a:t>
            </a:r>
            <a:r>
              <a:rPr lang="ru-RU" sz="18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муниципальной предметно-методической комиссии Олимпиады (2022 г</a:t>
            </a:r>
            <a:r>
              <a:rPr lang="ru-RU" sz="18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.)</a:t>
            </a:r>
            <a:br>
              <a:rPr lang="ru-RU" sz="18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</a:b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Состав </a:t>
            </a: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регионального методического актива Центра непрерывного повышения педагогического мастерства ГОУ ДПО «Коми республиканский институт развития образования» (с 2022 г</a:t>
            </a: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.)</a:t>
            </a:r>
            <a:r>
              <a:rPr lang="ru-RU" sz="18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/>
            </a:r>
            <a:br>
              <a:rPr lang="ru-RU" sz="18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Методист-</a:t>
            </a:r>
            <a:r>
              <a:rPr lang="ru-RU" sz="1800" dirty="0" err="1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тьютор</a:t>
            </a:r>
            <a:r>
              <a:rPr lang="ru-RU" sz="18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 в рамках обучения по дополнительной профессиональной программе повышения квалификации «Реализация требований обновленных ФГОС НОО в работе учителя» (2022-2023 гг</a:t>
            </a:r>
            <a:r>
              <a:rPr lang="ru-RU" sz="18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.)</a:t>
            </a:r>
            <a:r>
              <a:rPr lang="ru-RU" sz="18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/>
            </a:r>
            <a:br>
              <a:rPr lang="ru-RU" sz="18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</a:b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Руководитель муниципальной опорно-методической </a:t>
            </a: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площадки </a:t>
            </a: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«Преемственность начального  и основного общего образования в условиях реализации обновленных ФГОС» (2022-2023 гг</a:t>
            </a: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.)</a:t>
            </a:r>
            <a:r>
              <a:rPr lang="ru-RU" sz="18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/>
            </a:r>
            <a:br>
              <a:rPr lang="ru-RU" sz="18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Постоянный член территориальной психолого-медико-педагогической комиссии (с 2023 г</a:t>
            </a:r>
            <a:r>
              <a:rPr lang="ru-RU" sz="18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.)</a:t>
            </a:r>
            <a:r>
              <a:rPr lang="ru-RU" sz="18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/>
            </a:r>
            <a:br>
              <a:rPr lang="ru-RU" sz="18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</a:b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Организатор муниципальной предметной олимпиады для учащихся 4 классов (2023 г</a:t>
            </a: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.)</a:t>
            </a:r>
            <a:br>
              <a:rPr lang="ru-RU" sz="18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 Член </a:t>
            </a:r>
            <a:r>
              <a:rPr lang="ru-RU" sz="18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жюри муниципальной предметной олимпиады по русскому языку (2023г</a:t>
            </a:r>
            <a:r>
              <a:rPr lang="ru-RU" sz="18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.) </a:t>
            </a:r>
            <a:r>
              <a:rPr lang="ru-RU" sz="18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/>
            </a:r>
            <a:br>
              <a:rPr lang="ru-RU" sz="18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</a:br>
            <a:r>
              <a:rPr lang="ru-RU" sz="1800" dirty="0" smtClean="0">
                <a:solidFill>
                  <a:schemeClr val="accent1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Наставник молодого педагога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  <a:t/>
            </a:r>
            <a:br>
              <a:rPr lang="ru-RU" sz="1800" dirty="0" smtClean="0">
                <a:latin typeface="Cambria Math" pitchFamily="18" charset="0"/>
                <a:ea typeface="Cambria Math" pitchFamily="18" charset="0"/>
                <a:cs typeface="Arial" pitchFamily="34" charset="0"/>
              </a:rPr>
            </a:br>
            <a:endParaRPr lang="ru-RU" sz="1800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143745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 l="13397" t="26953" r="15666" b="12121"/>
          <a:stretch>
            <a:fillRect/>
          </a:stretch>
        </p:blipFill>
        <p:spPr bwMode="auto">
          <a:xfrm>
            <a:off x="2672862" y="1581527"/>
            <a:ext cx="4430469" cy="2139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 descr="D:\Docx\Desktop\Screenshot_20210216_101726_com.android.chrome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6" b="4871"/>
          <a:stretch/>
        </p:blipFill>
        <p:spPr bwMode="auto">
          <a:xfrm>
            <a:off x="398759" y="1146009"/>
            <a:ext cx="1980919" cy="3679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4" cstate="print"/>
          <a:srcRect l="34419" t="35352" r="1501" b="14844"/>
          <a:stretch>
            <a:fillRect/>
          </a:stretch>
        </p:blipFill>
        <p:spPr bwMode="auto">
          <a:xfrm>
            <a:off x="4399060" y="3010486"/>
            <a:ext cx="4354186" cy="1902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Заголовок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latin typeface="Book Antiqua" pitchFamily="18" charset="0"/>
                <a:hlinkClick r:id="rId5"/>
              </a:rPr>
              <a:t>https://guzelmingaraeva.wixsite.com/sadikovaguzel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72355" y="518592"/>
            <a:ext cx="8312739" cy="4808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  <a:cs typeface="Segoe UI Light" pitchFamily="34" charset="0"/>
              </a:rPr>
              <a:t>Персональный сайт Садыковой Г.Р.</a:t>
            </a:r>
            <a:endParaRPr lang="ru-RU" sz="2400" b="1" dirty="0">
              <a:ln w="1905"/>
              <a:solidFill>
                <a:schemeClr val="accent1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 Math" pitchFamily="18" charset="0"/>
              <a:ea typeface="Cambria Math" pitchFamily="18" charset="0"/>
              <a:cs typeface="Segoe UI Light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31871" y="5078175"/>
            <a:ext cx="858570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На сайте представлены методические разработки уроков, внеклассных мероприятий для </a:t>
            </a:r>
            <a:r>
              <a:rPr lang="ru-RU" sz="20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учителей; </a:t>
            </a:r>
            <a:r>
              <a:rPr lang="ru-RU" sz="20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полезные советы, памятки для </a:t>
            </a:r>
            <a:r>
              <a:rPr lang="ru-RU" sz="20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родителей; </a:t>
            </a:r>
            <a:r>
              <a:rPr lang="ru-RU" sz="20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игры-тренажеры, карточки-помощницы для </a:t>
            </a:r>
            <a:r>
              <a:rPr lang="ru-RU" sz="20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учащихся; </a:t>
            </a:r>
            <a:r>
              <a:rPr lang="ru-RU" sz="20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фотоматериалы из опыта работы</a:t>
            </a:r>
            <a:endParaRPr lang="ru-RU" sz="2000" dirty="0">
              <a:solidFill>
                <a:srgbClr val="00206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5" name="Заголовок 28"/>
          <p:cNvSpPr txBox="1">
            <a:spLocks/>
          </p:cNvSpPr>
          <p:nvPr/>
        </p:nvSpPr>
        <p:spPr>
          <a:xfrm>
            <a:off x="3000468" y="1125849"/>
            <a:ext cx="5749636" cy="3553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 Antiqua" pitchFamily="18" charset="0"/>
                <a:ea typeface="+mj-ea"/>
                <a:cs typeface="+mj-cs"/>
                <a:hlinkClick r:id="rId5"/>
              </a:rPr>
              <a:t>https://guzelmingaraeva.wixsite.com/sadikovaguzel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7280406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latin typeface="Book Antiqua" pitchFamily="18" charset="0"/>
                <a:hlinkClick r:id="rId2"/>
              </a:rPr>
              <a:t>https://guzelmingaraeva.wixsite.com/sadikovaguzel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72355" y="518592"/>
            <a:ext cx="8312739" cy="94179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  <a:cs typeface="Segoe UI Light" pitchFamily="34" charset="0"/>
              </a:rPr>
              <a:t>Участие Садыковой Г.Р. </a:t>
            </a:r>
          </a:p>
          <a:p>
            <a:pPr indent="449580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  <a:cs typeface="Segoe UI Light" pitchFamily="34" charset="0"/>
              </a:rPr>
              <a:t>в конкурсах профессионального мастерства</a:t>
            </a:r>
            <a:endParaRPr lang="ru-RU" sz="2400" b="1" dirty="0">
              <a:ln w="1905"/>
              <a:solidFill>
                <a:schemeClr val="accent1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 Math" pitchFamily="18" charset="0"/>
              <a:ea typeface="Cambria Math" pitchFamily="18" charset="0"/>
              <a:cs typeface="Segoe UI Light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10248" y="5443935"/>
            <a:ext cx="847898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Считаю, что современный учитель не должен останавливаться на достигнутом, а должен стремиться к самосовершенствованию и идти в ногу со временем</a:t>
            </a:r>
            <a:endParaRPr lang="ru-RU" sz="2000" dirty="0">
              <a:solidFill>
                <a:srgbClr val="002060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40962" name="Picture 2" descr="https://sun9-51.userapi.com/impg/tOb_rl7HAntLPRegHwO3N6wHOe-vqqerPkkCQA/pjZSh-BBW9w.jpg?size=800x533&amp;quality=96&amp;sign=3583c2649391cb9a477201c08f6c9086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281" y="1786830"/>
            <a:ext cx="3200041" cy="21320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C:\Users\Администратор\Desktop\Премия1\Приложения\Условие 6\6.4\Диплом Победителя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54876">
            <a:off x="3396344" y="2429690"/>
            <a:ext cx="1925787" cy="295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12830">
            <a:off x="7327603" y="1580608"/>
            <a:ext cx="1659506" cy="22352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C:\Users\Администратор\Desktop\Премия1\Приложения\Условие 6\6.4\Диплом Лауреата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662038">
            <a:off x="4980459" y="1575432"/>
            <a:ext cx="1840185" cy="2652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 descr="C:\Users\Администратор\Desktop\Премия1\Приложения\Условие 6\6.4\Почетная грамота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95779">
            <a:off x="5953471" y="2659981"/>
            <a:ext cx="1905755" cy="2552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7280406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-2374"/>
            <a:ext cx="526193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50" b="1" dirty="0">
                <a:solidFill>
                  <a:prstClr val="white"/>
                </a:solidFill>
                <a:latin typeface="Times New Roman"/>
                <a:ea typeface="Times New Roman"/>
              </a:rPr>
              <a:t>Управление образования администрации </a:t>
            </a:r>
            <a:endParaRPr lang="ru-RU" sz="1050" dirty="0">
              <a:solidFill>
                <a:prstClr val="white"/>
              </a:solidFill>
              <a:latin typeface="Times New Roman"/>
              <a:ea typeface="Times New Roman"/>
            </a:endParaRPr>
          </a:p>
          <a:p>
            <a:pPr algn="ctr"/>
            <a:r>
              <a:rPr lang="ru-RU" sz="1050" b="1" dirty="0">
                <a:solidFill>
                  <a:prstClr val="white"/>
                </a:solidFill>
                <a:latin typeface="Times New Roman"/>
                <a:ea typeface="Times New Roman"/>
              </a:rPr>
              <a:t>муниципального образования городского округа «Усинск»</a:t>
            </a:r>
            <a:endParaRPr lang="ru-RU" sz="1050" dirty="0">
              <a:solidFill>
                <a:prstClr val="white"/>
              </a:solidFill>
              <a:latin typeface="Times New Roman"/>
              <a:ea typeface="Times New Roman"/>
            </a:endParaRPr>
          </a:p>
          <a:p>
            <a:pPr algn="ctr"/>
            <a:r>
              <a:rPr lang="ru-RU" sz="1050" b="1" dirty="0">
                <a:solidFill>
                  <a:prstClr val="white"/>
                </a:solidFill>
                <a:latin typeface="Times New Roman"/>
                <a:ea typeface="Times New Roman"/>
              </a:rPr>
              <a:t>Усинск» кар кытшын муниципальнöй юкöнлöн администрацияса</a:t>
            </a:r>
            <a:endParaRPr lang="ru-RU" sz="1050" dirty="0">
              <a:solidFill>
                <a:prstClr val="white"/>
              </a:solidFill>
              <a:latin typeface="Times New Roman"/>
              <a:ea typeface="Times New Roman"/>
            </a:endParaRPr>
          </a:p>
          <a:p>
            <a:pPr algn="ctr"/>
            <a:r>
              <a:rPr lang="ru-RU" sz="1050" b="1" dirty="0">
                <a:solidFill>
                  <a:prstClr val="white"/>
                </a:solidFill>
                <a:latin typeface="Times New Roman"/>
                <a:ea typeface="Times New Roman"/>
              </a:rPr>
              <a:t>иöзöс велöдöмöн веськöдлан</a:t>
            </a:r>
            <a:r>
              <a:rPr lang="en-US" sz="1050" b="1" dirty="0" err="1">
                <a:solidFill>
                  <a:prstClr val="white"/>
                </a:solidFill>
                <a:latin typeface="Times New Roman"/>
                <a:ea typeface="Times New Roman"/>
              </a:rPr>
              <a:t>i</a:t>
            </a:r>
            <a:r>
              <a:rPr lang="ru-RU" sz="1050" b="1" dirty="0">
                <a:solidFill>
                  <a:prstClr val="white"/>
                </a:solidFill>
                <a:latin typeface="Times New Roman"/>
                <a:ea typeface="Times New Roman"/>
              </a:rPr>
              <a:t>н</a:t>
            </a:r>
            <a:endParaRPr lang="ru-RU" sz="1050" dirty="0">
              <a:solidFill>
                <a:prstClr val="white"/>
              </a:solidFill>
              <a:latin typeface="Times New Roman"/>
              <a:ea typeface="Times New Roman"/>
            </a:endParaRPr>
          </a:p>
          <a:p>
            <a:pPr algn="ctr"/>
            <a:r>
              <a:rPr lang="ru-RU" sz="1050" b="1" dirty="0">
                <a:solidFill>
                  <a:prstClr val="white"/>
                </a:solidFill>
                <a:latin typeface="Times New Roman"/>
                <a:ea typeface="Times New Roman"/>
              </a:rPr>
              <a:t> </a:t>
            </a:r>
            <a:endParaRPr lang="ru-RU" sz="1050" dirty="0">
              <a:solidFill>
                <a:prstClr val="white"/>
              </a:solidFill>
              <a:latin typeface="Times New Roman"/>
              <a:ea typeface="Times New Roman"/>
            </a:endParaRPr>
          </a:p>
          <a:p>
            <a:pPr algn="ctr"/>
            <a:r>
              <a:rPr lang="ru-RU" sz="1050" b="1" dirty="0">
                <a:solidFill>
                  <a:prstClr val="white"/>
                </a:solidFill>
                <a:latin typeface="Times New Roman"/>
                <a:ea typeface="Times New Roman"/>
              </a:rPr>
              <a:t>Муниципальное  автономное  общеобразовательное  учреждение   </a:t>
            </a:r>
            <a:endParaRPr lang="ru-RU" sz="1050" dirty="0">
              <a:solidFill>
                <a:prstClr val="white"/>
              </a:solidFill>
              <a:latin typeface="Times New Roman"/>
              <a:ea typeface="Times New Roman"/>
            </a:endParaRPr>
          </a:p>
          <a:p>
            <a:pPr algn="ctr"/>
            <a:r>
              <a:rPr lang="ru-RU" sz="1050" b="1" dirty="0">
                <a:solidFill>
                  <a:prstClr val="white"/>
                </a:solidFill>
                <a:latin typeface="Times New Roman"/>
                <a:ea typeface="Times New Roman"/>
              </a:rPr>
              <a:t>«Начальная общеобразовательная школа № 7 имени В.И. Ефремовой»  г. Усинска </a:t>
            </a:r>
            <a:endParaRPr lang="ru-RU" sz="1050" dirty="0">
              <a:solidFill>
                <a:prstClr val="white"/>
              </a:solidFill>
              <a:latin typeface="Times New Roman"/>
              <a:ea typeface="Times New Roman"/>
            </a:endParaRPr>
          </a:p>
          <a:p>
            <a:pPr algn="ctr"/>
            <a:r>
              <a:rPr lang="ru-RU" sz="1050" b="1" dirty="0">
                <a:solidFill>
                  <a:prstClr val="white"/>
                </a:solidFill>
                <a:latin typeface="Times New Roman"/>
                <a:ea typeface="Times New Roman"/>
              </a:rPr>
              <a:t>Усинск кар «В.И Ефремова нима 7№-а начальнöй общеобразовательнöй школа»  муниципальнöй  автономнöй общеобразовательнöй велöдан</a:t>
            </a:r>
            <a:r>
              <a:rPr lang="en-US" sz="1050" b="1" dirty="0" err="1">
                <a:solidFill>
                  <a:prstClr val="white"/>
                </a:solidFill>
                <a:latin typeface="Times New Roman"/>
                <a:ea typeface="Times New Roman"/>
              </a:rPr>
              <a:t>i</a:t>
            </a:r>
            <a:r>
              <a:rPr lang="ru-RU" sz="1050" b="1" dirty="0">
                <a:solidFill>
                  <a:prstClr val="white"/>
                </a:solidFill>
                <a:latin typeface="Times New Roman"/>
                <a:ea typeface="Times New Roman"/>
              </a:rPr>
              <a:t>н</a:t>
            </a:r>
            <a:r>
              <a:rPr lang="ru-RU" sz="1200" b="1" dirty="0">
                <a:solidFill>
                  <a:prstClr val="white"/>
                </a:solidFill>
                <a:latin typeface="Times New Roman"/>
                <a:ea typeface="Times New Roman"/>
              </a:rPr>
              <a:t>»</a:t>
            </a:r>
            <a:endParaRPr lang="ru-RU" sz="1200" dirty="0">
              <a:solidFill>
                <a:prstClr val="white"/>
              </a:solidFill>
              <a:latin typeface="Times New Roman"/>
              <a:ea typeface="Times New Roman"/>
            </a:endParaRPr>
          </a:p>
          <a:p>
            <a:r>
              <a:rPr lang="ru-RU" sz="1200" dirty="0">
                <a:solidFill>
                  <a:prstClr val="black"/>
                </a:solidFill>
                <a:latin typeface="Times New Roman"/>
                <a:ea typeface="Times New Roman"/>
              </a:rPr>
              <a:t> </a:t>
            </a:r>
          </a:p>
        </p:txBody>
      </p:sp>
      <p:pic>
        <p:nvPicPr>
          <p:cNvPr id="7" name="Picture 4" descr="https://www.mattpaulson.com/wp-content/uploads/2014/09/Dollarphotoclub_6654869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7190" y="3494266"/>
            <a:ext cx="2244694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223901" y="5160603"/>
            <a:ext cx="6488722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u="sng" dirty="0" smtClean="0">
                <a:solidFill>
                  <a:srgbClr val="006666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Садыкова Гюзель Римовна</a:t>
            </a:r>
            <a:r>
              <a:rPr lang="ru-RU" b="1" i="1" u="sng" dirty="0" smtClean="0">
                <a:solidFill>
                  <a:srgbClr val="006666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, </a:t>
            </a:r>
          </a:p>
          <a:p>
            <a:r>
              <a:rPr lang="ru-RU" b="1" i="1" dirty="0" smtClean="0">
                <a:solidFill>
                  <a:srgbClr val="006666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учитель начальных классов</a:t>
            </a:r>
          </a:p>
          <a:p>
            <a:r>
              <a:rPr lang="ru-RU" b="1" i="1" dirty="0" smtClean="0">
                <a:solidFill>
                  <a:srgbClr val="006666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МАОУ «НОШ №7 имени В.И. Ефремовой» </a:t>
            </a:r>
          </a:p>
          <a:p>
            <a:r>
              <a:rPr lang="ru-RU" b="1" i="1" dirty="0" smtClean="0">
                <a:solidFill>
                  <a:srgbClr val="006666"/>
                </a:solidFill>
                <a:latin typeface="Cambria Math" panose="02040503050406030204" pitchFamily="18" charset="0"/>
                <a:ea typeface="Cambria Math" panose="02040503050406030204" pitchFamily="18" charset="0"/>
              </a:rPr>
              <a:t>г. Усинска</a:t>
            </a:r>
            <a:endParaRPr lang="ru-RU" b="1" i="1" dirty="0">
              <a:solidFill>
                <a:srgbClr val="006666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10509" y="2778705"/>
            <a:ext cx="6478055" cy="584775"/>
          </a:xfrm>
          <a:prstGeom prst="rect">
            <a:avLst/>
          </a:prstGeom>
          <a:noFill/>
        </p:spPr>
        <p:txBody>
          <a:bodyPr wrap="none" rtlCol="0">
            <a:prstTxWarp prst="textDeflateTop">
              <a:avLst/>
            </a:prstTxWarp>
            <a:spAutoFit/>
          </a:bodyPr>
          <a:lstStyle/>
          <a:p>
            <a:r>
              <a:rPr lang="ru-RU" sz="3200" b="1" cap="all" dirty="0" smtClean="0">
                <a:ln w="9000" cmpd="sng">
                  <a:solidFill>
                    <a:srgbClr val="006666"/>
                  </a:solidFill>
                  <a:prstDash val="solid"/>
                </a:ln>
                <a:solidFill>
                  <a:srgbClr val="FF9900"/>
                </a:solidFill>
                <a:effectLst>
                  <a:reflection blurRad="12700" stA="28000" endPos="45000" dist="1000" dir="5400000" sy="-100000" algn="bl" rotWithShape="0"/>
                </a:effectLst>
                <a:latin typeface="Georgia" panose="02040502050405020303" pitchFamily="18" charset="0"/>
              </a:rPr>
              <a:t>СПАСИБО  ЗА  ВНИМАНИЕ!</a:t>
            </a:r>
            <a:endParaRPr lang="ru-RU" sz="3200" b="1" cap="all" dirty="0">
              <a:ln w="9000" cmpd="sng">
                <a:solidFill>
                  <a:srgbClr val="006666"/>
                </a:solidFill>
                <a:prstDash val="solid"/>
              </a:ln>
              <a:solidFill>
                <a:srgbClr val="FF9900"/>
              </a:solidFill>
              <a:effectLst>
                <a:reflection blurRad="12700" stA="28000" endPos="45000" dist="1000" dir="5400000" sy="-100000" algn="bl" rotWithShape="0"/>
              </a:effectLst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5020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4" descr="https://thumbs.dreamstime.com/z/%D0%BA%D0%BD%D0%B8%D0%B3%D0%B0-%D1%80%D0%B0%D1%81%D1%81%D0%BA%D0%B0%D0%B7%D0%BE%D0%B2-%D1%84%D0%B0%D0%BD%D1%82%D0%B0%D0%B7%D0%B8%D0%B8-7733443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4" t="20307" r="9192" b="16631"/>
          <a:stretch/>
        </p:blipFill>
        <p:spPr bwMode="auto">
          <a:xfrm>
            <a:off x="1727804" y="3419702"/>
            <a:ext cx="4340487" cy="3013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034145" y="673542"/>
            <a:ext cx="5902038" cy="343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675"/>
              </a:spcAft>
            </a:pPr>
            <a:r>
              <a:rPr lang="ru-RU" sz="2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</a:rPr>
              <a:t>«Учительская профессия – это </a:t>
            </a:r>
            <a:r>
              <a:rPr lang="ru-RU" sz="20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</a:rPr>
              <a:t>человековедение</a:t>
            </a:r>
            <a:r>
              <a:rPr lang="ru-RU" sz="2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</a:rPr>
              <a:t>, </a:t>
            </a:r>
            <a:br>
              <a:rPr lang="ru-RU" sz="2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</a:rPr>
            </a:br>
            <a:r>
              <a:rPr lang="ru-RU" sz="2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</a:rPr>
              <a:t>постоянное никогда не прекращающееся </a:t>
            </a:r>
            <a:br>
              <a:rPr lang="ru-RU" sz="2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</a:rPr>
            </a:br>
            <a:r>
              <a:rPr lang="ru-RU" sz="2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</a:rPr>
              <a:t>проникновение в сложный духовный мир человека.</a:t>
            </a:r>
            <a:br>
              <a:rPr lang="ru-RU" sz="2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</a:rPr>
            </a:br>
            <a:r>
              <a:rPr lang="ru-RU" sz="2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</a:rPr>
              <a:t>Замечательная черта – постоянно открывать </a:t>
            </a:r>
            <a:br>
              <a:rPr lang="ru-RU" sz="2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</a:rPr>
            </a:br>
            <a:r>
              <a:rPr lang="ru-RU" sz="2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</a:rPr>
              <a:t>в человеке новое, изумляться </a:t>
            </a:r>
            <a:r>
              <a:rPr lang="ru-RU" sz="2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</a:rPr>
              <a:t>новому.</a:t>
            </a:r>
            <a:r>
              <a:rPr lang="ru-RU" sz="2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</a:rPr>
              <a:t> </a:t>
            </a:r>
            <a:br>
              <a:rPr lang="ru-RU" sz="2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</a:rPr>
            </a:br>
            <a:r>
              <a:rPr lang="ru-RU" sz="2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</a:rPr>
              <a:t>Видеть человека в процессе его становления – </a:t>
            </a:r>
            <a:br>
              <a:rPr lang="ru-RU" sz="2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</a:rPr>
            </a:br>
            <a:r>
              <a:rPr lang="ru-RU" sz="2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</a:rPr>
              <a:t>один из тех корней, которые питают </a:t>
            </a:r>
            <a:br>
              <a:rPr lang="ru-RU" sz="2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</a:rPr>
            </a:br>
            <a:r>
              <a:rPr lang="ru-RU" sz="2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</a:rPr>
              <a:t>призвание к педагогическому труду»</a:t>
            </a:r>
          </a:p>
          <a:p>
            <a:pPr algn="r">
              <a:lnSpc>
                <a:spcPct val="115000"/>
              </a:lnSpc>
              <a:spcAft>
                <a:spcPts val="675"/>
              </a:spcAft>
            </a:pPr>
            <a:r>
              <a:rPr lang="ru-RU" sz="24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</a:rPr>
              <a:t>В.А. Сухомлинский 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/>
              <a:ea typeface="Times New Roman"/>
            </a:endParaRPr>
          </a:p>
        </p:txBody>
      </p:sp>
      <p:pic>
        <p:nvPicPr>
          <p:cNvPr id="12" name="Picture 2" descr="ÐÐ°ÑÑÐ¸Ð½ÐºÐ¸ Ð¿Ð¾ Ð·Ð°Ð¿ÑÐ¾ÑÑ Ð². ÑÑÑÐ¾Ð¼Ð»Ð¸Ð½ÑÐºÐ¸Ð¹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783692"/>
            <a:ext cx="2065040" cy="2809578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598610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3699164" y="1080655"/>
            <a:ext cx="5209307" cy="4401205"/>
          </a:xfrm>
          <a:prstGeom prst="rect">
            <a:avLst/>
          </a:prstGeom>
          <a:solidFill>
            <a:schemeClr val="bg1"/>
          </a:solidFill>
          <a:ln w="38100"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indent="360363"/>
            <a:r>
              <a:rPr lang="ru-RU" sz="2000" i="1" dirty="0" smtClean="0">
                <a:latin typeface="Book Antiqua" pitchFamily="18" charset="0"/>
              </a:rPr>
              <a:t>В целях обеспечения реализации программы основного общего образования … должны создаваться условия, обеспечивающие возможность… «формирования </a:t>
            </a:r>
            <a:r>
              <a:rPr lang="ru-RU" sz="2000" b="1" i="1" dirty="0" smtClean="0">
                <a:latin typeface="Book Antiqua" pitchFamily="18" charset="0"/>
              </a:rPr>
              <a:t>функциональной грамотности обучающихся </a:t>
            </a:r>
            <a:r>
              <a:rPr lang="ru-RU" sz="2000" i="1" dirty="0" smtClean="0">
                <a:latin typeface="Book Antiqua" pitchFamily="18" charset="0"/>
              </a:rPr>
              <a:t>(способности решать учебные задачи и жизненные проблемные ситуации на основе сформированных предметных, </a:t>
            </a:r>
            <a:r>
              <a:rPr lang="ru-RU" sz="2000" i="1" dirty="0" err="1" smtClean="0">
                <a:latin typeface="Book Antiqua" pitchFamily="18" charset="0"/>
              </a:rPr>
              <a:t>метапредметных</a:t>
            </a:r>
            <a:r>
              <a:rPr lang="ru-RU" sz="2000" i="1" dirty="0" smtClean="0">
                <a:latin typeface="Book Antiqua" pitchFamily="18" charset="0"/>
              </a:rPr>
              <a:t> и универсальных способов деятельности), включающей овладение ключевыми компетенциями, составляющими основу дальнейшего успешного образования и ориентации в мире профессий»</a:t>
            </a:r>
            <a:endParaRPr lang="ru-RU" sz="2000" i="1" dirty="0" smtClean="0">
              <a:solidFill>
                <a:srgbClr val="FF0000"/>
              </a:solidFill>
              <a:latin typeface="Book Antiqua" pitchFamily="18" charset="0"/>
            </a:endParaRPr>
          </a:p>
        </p:txBody>
      </p:sp>
      <p:pic>
        <p:nvPicPr>
          <p:cNvPr id="13" name="Picture 2" descr="https://may.mmco-expo.ru/storage/exponents/products/1429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79" t="30822" r="16873" b="49831"/>
          <a:stretch/>
        </p:blipFill>
        <p:spPr bwMode="auto">
          <a:xfrm>
            <a:off x="7238200" y="5022429"/>
            <a:ext cx="1131473" cy="1131473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 l="47657" t="20898" r="27087" b="13281"/>
          <a:stretch>
            <a:fillRect/>
          </a:stretch>
        </p:blipFill>
        <p:spPr bwMode="auto">
          <a:xfrm>
            <a:off x="215612" y="1002290"/>
            <a:ext cx="3286125" cy="481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3175082" y="435684"/>
            <a:ext cx="4472552" cy="46166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Функциональная грамотность</a:t>
            </a:r>
            <a:endParaRPr lang="ru-RU" sz="2400" b="1" dirty="0" smtClean="0">
              <a:ln w="1905"/>
              <a:solidFill>
                <a:schemeClr val="accent1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98610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4" descr="https://www.mattpaulson.com/wp-content/uploads/2014/09/Dollarphotoclub_6654869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3510" y="3428843"/>
            <a:ext cx="2244694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7" name="Схема 16"/>
          <p:cNvGraphicFramePr/>
          <p:nvPr>
            <p:extLst>
              <p:ext uri="{D42A27DB-BD31-4B8C-83A1-F6EECF244321}">
                <p14:modId xmlns:p14="http://schemas.microsoft.com/office/powerpoint/2010/main" val="3336669378"/>
              </p:ext>
            </p:extLst>
          </p:nvPr>
        </p:nvGraphicFramePr>
        <p:xfrm>
          <a:off x="798633" y="2285317"/>
          <a:ext cx="7400194" cy="4221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242358" y="4692011"/>
            <a:ext cx="1476378" cy="461665"/>
          </a:xfrm>
          <a:prstGeom prst="rect">
            <a:avLst/>
          </a:prstGeom>
          <a:noFill/>
        </p:spPr>
        <p:txBody>
          <a:bodyPr wrap="none" rtlCol="0">
            <a:prstTxWarp prst="textInflateBottom">
              <a:avLst/>
            </a:prstTxWarp>
            <a:spAutoFit/>
          </a:bodyPr>
          <a:lstStyle/>
          <a:p>
            <a:pPr algn="ctr"/>
            <a:r>
              <a:rPr lang="ru-RU" sz="1200" dirty="0" smtClean="0">
                <a:ln w="0"/>
                <a:solidFill>
                  <a:srgbClr val="006666"/>
                </a:solidFill>
                <a:latin typeface="Georgia" panose="02040502050405020303" pitchFamily="18" charset="0"/>
              </a:rPr>
              <a:t>ГРАМОТНЫЙ </a:t>
            </a:r>
          </a:p>
          <a:p>
            <a:pPr algn="ctr"/>
            <a:r>
              <a:rPr lang="ru-RU" sz="1200" dirty="0" smtClean="0">
                <a:ln w="0"/>
                <a:solidFill>
                  <a:srgbClr val="006666"/>
                </a:solidFill>
                <a:latin typeface="Georgia" panose="02040502050405020303" pitchFamily="18" charset="0"/>
              </a:rPr>
              <a:t>ЧИТАТЕЛЬ</a:t>
            </a:r>
            <a:endParaRPr lang="ru-RU" sz="1200" dirty="0">
              <a:ln w="0"/>
              <a:solidFill>
                <a:srgbClr val="006666"/>
              </a:solidFill>
              <a:latin typeface="Georgia" panose="02040502050405020303" pitchFamily="18" charset="0"/>
            </a:endParaRPr>
          </a:p>
        </p:txBody>
      </p:sp>
      <p:pic>
        <p:nvPicPr>
          <p:cNvPr id="15" name="Picture 2" descr="https://w7.pngwing.com/pngs/176/371/png-transparent-graphy-children-read-thinking-child-food-text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357" b="96744" l="1522" r="944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5016" y="3810312"/>
            <a:ext cx="2786524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6799257" y="3474884"/>
            <a:ext cx="2344743" cy="519351"/>
          </a:xfrm>
          <a:prstGeom prst="wedgeEllipseCallout">
            <a:avLst>
              <a:gd name="adj1" fmla="val -40169"/>
              <a:gd name="adj2" fmla="val 89850"/>
            </a:avLst>
          </a:prstGeom>
          <a:ln>
            <a:solidFill>
              <a:srgbClr val="006666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Arial Black" panose="020B0A04020102020204" pitchFamily="34" charset="0"/>
              </a:rPr>
              <a:t>ПОЧЕМУ...?</a:t>
            </a:r>
            <a:endParaRPr lang="ru-RU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  <a:latin typeface="Arial Black" panose="020B0A040201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 rot="20670496">
            <a:off x="5562659" y="2201162"/>
            <a:ext cx="3376245" cy="646331"/>
          </a:xfrm>
          <a:prstGeom prst="rect">
            <a:avLst/>
          </a:prstGeom>
          <a:solidFill>
            <a:srgbClr val="DFFCFD"/>
          </a:solidFill>
          <a:ln>
            <a:solidFill>
              <a:srgbClr val="006666"/>
            </a:solidFill>
          </a:ln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CC6600"/>
                </a:solidFill>
                <a:latin typeface="Book Antiqua" panose="02040602050305030304" pitchFamily="18" charset="0"/>
              </a:rPr>
              <a:t>Почему стрекозы все время </a:t>
            </a:r>
            <a:endParaRPr lang="ru-RU" b="1" dirty="0" smtClean="0">
              <a:solidFill>
                <a:srgbClr val="CC6600"/>
              </a:solidFill>
              <a:latin typeface="Book Antiqua" panose="02040602050305030304" pitchFamily="18" charset="0"/>
            </a:endParaRPr>
          </a:p>
          <a:p>
            <a:r>
              <a:rPr lang="ru-RU" b="1" dirty="0" smtClean="0">
                <a:solidFill>
                  <a:srgbClr val="CC6600"/>
                </a:solidFill>
                <a:latin typeface="Book Antiqua" panose="02040602050305030304" pitchFamily="18" charset="0"/>
              </a:rPr>
              <a:t>возвращаются </a:t>
            </a:r>
            <a:r>
              <a:rPr lang="ru-RU" b="1" dirty="0">
                <a:solidFill>
                  <a:srgbClr val="CC6600"/>
                </a:solidFill>
                <a:latin typeface="Book Antiqua" panose="02040602050305030304" pitchFamily="18" charset="0"/>
              </a:rPr>
              <a:t>к водоемам</a:t>
            </a:r>
            <a:r>
              <a:rPr lang="ru-RU" b="1" dirty="0" smtClean="0">
                <a:solidFill>
                  <a:srgbClr val="CC6600"/>
                </a:solidFill>
                <a:latin typeface="Book Antiqua" panose="02040602050305030304" pitchFamily="18" charset="0"/>
              </a:rPr>
              <a:t>?</a:t>
            </a:r>
            <a:endParaRPr lang="ru-RU" b="1" dirty="0">
              <a:solidFill>
                <a:srgbClr val="CC6600"/>
              </a:solidFill>
              <a:latin typeface="Book Antiqua" panose="0204060205030503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 rot="20674947">
            <a:off x="5123342" y="1131411"/>
            <a:ext cx="3823587" cy="646331"/>
          </a:xfrm>
          <a:prstGeom prst="rect">
            <a:avLst/>
          </a:prstGeom>
          <a:solidFill>
            <a:srgbClr val="C8FBFC"/>
          </a:solidFill>
          <a:ln>
            <a:solidFill>
              <a:srgbClr val="006666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C6600"/>
                </a:solidFill>
                <a:latin typeface="Book Antiqua" panose="02040602050305030304" pitchFamily="18" charset="0"/>
              </a:rPr>
              <a:t>Почему ветер не смог сдёрнуть плащ с путешественника?</a:t>
            </a:r>
            <a:endParaRPr lang="ru-RU" b="1" dirty="0">
              <a:solidFill>
                <a:srgbClr val="CC6600"/>
              </a:solidFill>
              <a:latin typeface="Book Antiqua" panose="0204060205030503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38834" y="777167"/>
            <a:ext cx="3826817" cy="77008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  <a:tabLst>
                <a:tab pos="2400300" algn="l"/>
              </a:tabLst>
            </a:pP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Читательская компетентность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  <a:tabLst>
                <a:tab pos="2400300" algn="l"/>
              </a:tabLst>
            </a:pP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школьника</a:t>
            </a:r>
            <a:endParaRPr lang="ru-RU" sz="2000" b="1" i="1" dirty="0">
              <a:solidFill>
                <a:schemeClr val="accent1">
                  <a:lumMod val="75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253443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7897" y="705716"/>
            <a:ext cx="4019550" cy="569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Скругленный прямоугольник 23"/>
          <p:cNvSpPr/>
          <p:nvPr/>
        </p:nvSpPr>
        <p:spPr>
          <a:xfrm>
            <a:off x="4793673" y="1454728"/>
            <a:ext cx="4031673" cy="3075709"/>
          </a:xfrm>
          <a:prstGeom prst="roundRect">
            <a:avLst/>
          </a:prstGeom>
          <a:gradFill flip="none" rotWithShape="1">
            <a:gsLst>
              <a:gs pos="0">
                <a:schemeClr val="accent1">
                  <a:satMod val="103000"/>
                  <a:lumMod val="102000"/>
                  <a:tint val="94000"/>
                </a:schemeClr>
              </a:gs>
              <a:gs pos="5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  <a:lin ang="18900000" scaled="1"/>
            <a:tileRect/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Bookman Old Style" pitchFamily="18" charset="0"/>
              </a:rPr>
              <a:t>Цель методической разработки: </a:t>
            </a:r>
            <a:r>
              <a:rPr lang="ru-RU" sz="2000" dirty="0" smtClean="0">
                <a:solidFill>
                  <a:schemeClr val="bg1"/>
                </a:solidFill>
                <a:latin typeface="Bookman Old Style" pitchFamily="18" charset="0"/>
              </a:rPr>
              <a:t>описание эффективных педагогических условий для формирования основ читательской грамотности младшего </a:t>
            </a:r>
            <a:r>
              <a:rPr lang="ru-RU" sz="2000" dirty="0" smtClean="0">
                <a:solidFill>
                  <a:schemeClr val="bg1"/>
                </a:solidFill>
                <a:latin typeface="Bookman Old Style" pitchFamily="18" charset="0"/>
              </a:rPr>
              <a:t>школьника</a:t>
            </a:r>
            <a:endParaRPr lang="ru-RU" sz="2000" dirty="0">
              <a:solidFill>
                <a:schemeClr val="bg1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87682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2" cstate="print"/>
          <a:srcRect l="13536" t="29487" r="13635" b="45091"/>
          <a:stretch/>
        </p:blipFill>
        <p:spPr>
          <a:xfrm>
            <a:off x="239493" y="1615779"/>
            <a:ext cx="8709198" cy="2192741"/>
          </a:xfrm>
          <a:prstGeom prst="rect">
            <a:avLst/>
          </a:prstGeom>
          <a:ln>
            <a:solidFill>
              <a:srgbClr val="006666"/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8" name="TextBox 17"/>
          <p:cNvSpPr txBox="1"/>
          <p:nvPr/>
        </p:nvSpPr>
        <p:spPr>
          <a:xfrm>
            <a:off x="5102171" y="2450539"/>
            <a:ext cx="4443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Book Antiqua" panose="02040602050305030304" pitchFamily="18" charset="0"/>
              </a:rPr>
              <a:t>С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40047" y="2638922"/>
            <a:ext cx="10615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  <a:latin typeface="Book Antiqua" panose="02040602050305030304" pitchFamily="18" charset="0"/>
              </a:rPr>
              <a:t>ИНТЕРЕС</a:t>
            </a:r>
            <a:endParaRPr lang="ru-RU" sz="1400" b="1" dirty="0"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 rot="19625183">
            <a:off x="1878868" y="2573648"/>
            <a:ext cx="1080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  <a:latin typeface="Book Antiqua" panose="02040602050305030304" pitchFamily="18" charset="0"/>
              </a:rPr>
              <a:t>ДЕЙСТВИЯ</a:t>
            </a:r>
            <a:endParaRPr lang="ru-RU" sz="1200" b="1" dirty="0"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409390" y="2573649"/>
            <a:ext cx="8707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latin typeface="Book Antiqua" panose="02040602050305030304" pitchFamily="18" charset="0"/>
              </a:rPr>
              <a:t>ОПЫТ</a:t>
            </a:r>
            <a:endParaRPr lang="ru-RU" sz="1600" b="1" dirty="0"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207603" y="2608145"/>
            <a:ext cx="5453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  <a:latin typeface="Book Antiqua" panose="02040602050305030304" pitchFamily="18" charset="0"/>
              </a:rPr>
              <a:t>ФП</a:t>
            </a:r>
            <a:endParaRPr lang="ru-RU" sz="1600" b="1" dirty="0">
              <a:solidFill>
                <a:srgbClr val="C00000"/>
              </a:solidFill>
              <a:latin typeface="Book Antiqua" panose="02040602050305030304" pitchFamily="18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1756" y="4067765"/>
            <a:ext cx="3353323" cy="223632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4" name="Прямоугольник 23"/>
          <p:cNvSpPr/>
          <p:nvPr/>
        </p:nvSpPr>
        <p:spPr>
          <a:xfrm>
            <a:off x="2197604" y="394053"/>
            <a:ext cx="6062814" cy="116955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24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anose="02040503050406030204" pitchFamily="18" charset="0"/>
                <a:ea typeface="Cambria Math" panose="02040503050406030204" pitchFamily="18" charset="0"/>
              </a:rPr>
              <a:t>ФОРМУЛА УСПЕХА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  <a:tabLst>
                <a:tab pos="2400300" algn="l"/>
              </a:tabLst>
            </a:pP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УСЛОВИЯ  ФОРМИРОВАНИЯ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  <a:tabLst>
                <a:tab pos="2400300" algn="l"/>
              </a:tabLst>
            </a:pP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ЧИТАТЕЛЬСКОЙ  КОМПЕТЕНТНОСТИ  </a:t>
            </a: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Times New Roman" panose="02020603050405020304" pitchFamily="18" charset="0"/>
              </a:rPr>
              <a:t>ШКОЛЬНИКА</a:t>
            </a:r>
            <a:endParaRPr lang="ru-RU" sz="1600" i="1" dirty="0">
              <a:solidFill>
                <a:schemeClr val="accent1">
                  <a:lumMod val="75000"/>
                </a:schemeClr>
              </a:solidFill>
              <a:latin typeface="Cambria Math" panose="02040503050406030204" pitchFamily="18" charset="0"/>
              <a:ea typeface="Cambria Math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444870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04602" y="673549"/>
            <a:ext cx="9019842" cy="83099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24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</a:rPr>
              <a:t>Результаты уровня успеваемости и «качества </a:t>
            </a:r>
            <a:r>
              <a:rPr lang="ru-RU" sz="2400" b="1" dirty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</a:rPr>
              <a:t>знаний» </a:t>
            </a:r>
            <a:r>
              <a:rPr lang="ru-RU" sz="24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</a:rPr>
              <a:t>учащихся</a:t>
            </a:r>
          </a:p>
          <a:p>
            <a:pPr algn="ctr"/>
            <a:r>
              <a:rPr lang="ru-RU" sz="24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</a:rPr>
              <a:t>Садыковой Г.Р.</a:t>
            </a:r>
            <a:endParaRPr lang="ru-RU" sz="2400" b="1" dirty="0">
              <a:ln w="1905"/>
              <a:solidFill>
                <a:schemeClr val="accent1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15" name="Диаграмма 14"/>
          <p:cNvGraphicFramePr/>
          <p:nvPr/>
        </p:nvGraphicFramePr>
        <p:xfrm>
          <a:off x="248751" y="3015905"/>
          <a:ext cx="4364814" cy="1847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43283" y="1680494"/>
            <a:ext cx="3505263" cy="92333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</a:rPr>
              <a:t>Динамика </a:t>
            </a:r>
            <a:endParaRPr lang="ru-RU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 Math" pitchFamily="18" charset="0"/>
              <a:ea typeface="Cambria Math" pitchFamily="18" charset="0"/>
            </a:endParaRPr>
          </a:p>
          <a:p>
            <a:pPr algn="ctr"/>
            <a:r>
              <a:rPr lang="ru-RU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</a:rPr>
              <a:t>уровня успеваемости </a:t>
            </a:r>
            <a:r>
              <a:rPr lang="ru-RU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</a:rPr>
              <a:t>учащихся </a:t>
            </a:r>
            <a:endParaRPr lang="ru-RU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 Math" pitchFamily="18" charset="0"/>
              <a:ea typeface="Cambria Math" pitchFamily="18" charset="0"/>
            </a:endParaRPr>
          </a:p>
          <a:p>
            <a:pPr algn="ctr"/>
            <a:r>
              <a:rPr lang="ru-RU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</a:rPr>
              <a:t>Садыковой Г.Р.</a:t>
            </a:r>
            <a:endParaRPr lang="ru-RU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015283" y="1652785"/>
            <a:ext cx="3505263" cy="92333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</a:rPr>
              <a:t>Динамика </a:t>
            </a:r>
            <a:endParaRPr lang="ru-RU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 Math" pitchFamily="18" charset="0"/>
              <a:ea typeface="Cambria Math" pitchFamily="18" charset="0"/>
            </a:endParaRPr>
          </a:p>
          <a:p>
            <a:pPr algn="ctr"/>
            <a:r>
              <a:rPr lang="ru-RU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</a:rPr>
              <a:t>«качества знаний» </a:t>
            </a:r>
            <a:r>
              <a:rPr lang="ru-RU" b="1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</a:rPr>
              <a:t>учащихся </a:t>
            </a:r>
            <a:endParaRPr lang="ru-RU" b="1" dirty="0" smtClean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 Math" pitchFamily="18" charset="0"/>
              <a:ea typeface="Cambria Math" pitchFamily="18" charset="0"/>
            </a:endParaRPr>
          </a:p>
          <a:p>
            <a:pPr algn="ctr"/>
            <a:r>
              <a:rPr lang="ru-RU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</a:rPr>
              <a:t>Садыковой Г.Р.</a:t>
            </a:r>
            <a:endParaRPr lang="ru-RU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 Math" pitchFamily="18" charset="0"/>
              <a:ea typeface="Cambria Math" pitchFamily="18" charset="0"/>
            </a:endParaRPr>
          </a:p>
        </p:txBody>
      </p:sp>
      <p:graphicFrame>
        <p:nvGraphicFramePr>
          <p:cNvPr id="19" name="Диаграмма 18"/>
          <p:cNvGraphicFramePr/>
          <p:nvPr/>
        </p:nvGraphicFramePr>
        <p:xfrm>
          <a:off x="4932219" y="2833369"/>
          <a:ext cx="3629892" cy="22096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277092" y="5170299"/>
            <a:ext cx="86729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Результаты школьного </a:t>
            </a:r>
            <a:r>
              <a:rPr lang="ru-RU" sz="20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мониторинга за </a:t>
            </a:r>
            <a:r>
              <a:rPr lang="ru-RU" sz="20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последние три года свидетельствуют о стабильно высоком </a:t>
            </a:r>
            <a:r>
              <a:rPr lang="ru-RU" sz="20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уровне успеваемости и </a:t>
            </a:r>
            <a:r>
              <a:rPr lang="ru-RU" sz="20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«</a:t>
            </a:r>
            <a:r>
              <a:rPr lang="ru-RU" sz="20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качестве </a:t>
            </a:r>
            <a:r>
              <a:rPr lang="ru-RU" sz="20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знаний» учащихся</a:t>
            </a:r>
            <a:endParaRPr lang="ru-RU" sz="2000" dirty="0">
              <a:solidFill>
                <a:srgbClr val="002060"/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143745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484897" y="687404"/>
            <a:ext cx="8312739" cy="94179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indent="180340" algn="ctr" latinLnBrk="1">
              <a:lnSpc>
                <a:spcPct val="115000"/>
              </a:lnSpc>
            </a:pPr>
            <a:r>
              <a:rPr lang="ru-RU" sz="24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  <a:cs typeface="Times New Roman"/>
              </a:rPr>
              <a:t>Динамика «качества знаний» учащихся </a:t>
            </a:r>
          </a:p>
          <a:p>
            <a:pPr lvl="0" indent="180340" algn="ctr" latinLnBrk="1">
              <a:lnSpc>
                <a:spcPct val="115000"/>
              </a:lnSpc>
            </a:pPr>
            <a:r>
              <a:rPr lang="ru-RU" sz="24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  <a:cs typeface="Times New Roman"/>
              </a:rPr>
              <a:t>Садыковой Г.Р. по основным учебным предметам</a:t>
            </a:r>
            <a:endParaRPr lang="ru-RU" b="1" dirty="0">
              <a:ln w="1905"/>
              <a:solidFill>
                <a:schemeClr val="accent1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 Math" pitchFamily="18" charset="0"/>
              <a:ea typeface="Cambria Math" pitchFamily="18" charset="0"/>
              <a:cs typeface="Times New Roman"/>
            </a:endParaRPr>
          </a:p>
        </p:txBody>
      </p:sp>
      <p:graphicFrame>
        <p:nvGraphicFramePr>
          <p:cNvPr id="18" name="Диаграмма 17"/>
          <p:cNvGraphicFramePr/>
          <p:nvPr/>
        </p:nvGraphicFramePr>
        <p:xfrm>
          <a:off x="942109" y="2119743"/>
          <a:ext cx="7426036" cy="23137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651164" y="4657636"/>
            <a:ext cx="79940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Целенаправленная работа над формированием читательских компетенций на всех уроках позволила достичь высоких результатов в обучении</a:t>
            </a:r>
            <a:endParaRPr lang="ru-RU" sz="2000" dirty="0">
              <a:solidFill>
                <a:srgbClr val="002060"/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143745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277091" y="562713"/>
            <a:ext cx="8520545" cy="120032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180340" algn="ctr">
              <a:spcAft>
                <a:spcPts val="0"/>
              </a:spcAft>
            </a:pPr>
            <a:r>
              <a:rPr lang="ru-RU" sz="24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  <a:cs typeface="Times New Roman"/>
              </a:rPr>
              <a:t>Позитивная динамика «качества знаний» учащихся </a:t>
            </a:r>
          </a:p>
          <a:p>
            <a:pPr indent="180340" algn="ctr">
              <a:spcAft>
                <a:spcPts val="0"/>
              </a:spcAft>
            </a:pPr>
            <a:r>
              <a:rPr lang="ru-RU" sz="24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  <a:cs typeface="Times New Roman"/>
              </a:rPr>
              <a:t>Садыковой Г.Р.</a:t>
            </a:r>
          </a:p>
          <a:p>
            <a:pPr indent="180340" algn="ctr">
              <a:spcAft>
                <a:spcPts val="0"/>
              </a:spcAft>
            </a:pPr>
            <a:r>
              <a:rPr lang="ru-RU" sz="24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  <a:cs typeface="Times New Roman"/>
              </a:rPr>
              <a:t>при </a:t>
            </a:r>
            <a:r>
              <a:rPr lang="ru-RU" sz="24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  <a:cs typeface="Times New Roman"/>
              </a:rPr>
              <a:t>выполнении </a:t>
            </a:r>
            <a:r>
              <a:rPr lang="ru-RU" sz="24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mbria Math" pitchFamily="18" charset="0"/>
                <a:ea typeface="Cambria Math" pitchFamily="18" charset="0"/>
                <a:cs typeface="Times New Roman"/>
              </a:rPr>
              <a:t>административных контрольных работ</a:t>
            </a:r>
            <a:endParaRPr lang="ru-RU" sz="2400" b="1" dirty="0">
              <a:ln w="1905"/>
              <a:solidFill>
                <a:schemeClr val="accent1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mbria Math" pitchFamily="18" charset="0"/>
              <a:ea typeface="Cambria Math" pitchFamily="18" charset="0"/>
              <a:cs typeface="Times New Roman"/>
            </a:endParaRP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1532659" y="3599585"/>
          <a:ext cx="4119996" cy="16789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394421" y="1853912"/>
          <a:ext cx="2924175" cy="17067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Диаграмма 14"/>
          <p:cNvGraphicFramePr/>
          <p:nvPr/>
        </p:nvGraphicFramePr>
        <p:xfrm>
          <a:off x="3456709" y="1867765"/>
          <a:ext cx="2895600" cy="16928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Заголовок 15"/>
          <p:cNvSpPr>
            <a:spLocks noGrp="1"/>
          </p:cNvSpPr>
          <p:nvPr>
            <p:ph type="title"/>
          </p:nvPr>
        </p:nvSpPr>
        <p:spPr>
          <a:xfrm>
            <a:off x="199159" y="5324620"/>
            <a:ext cx="8737022" cy="799090"/>
          </a:xfrm>
          <a:noFill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Cambria Math" pitchFamily="18" charset="0"/>
                <a:ea typeface="Cambria Math" pitchFamily="18" charset="0"/>
              </a:rPr>
              <a:t>Благодаря целенаправленной индивидуальной работе, использованию в организации учебной деятельности групповой и парной работы на уроках, учащиеся на высоком уровне осваивают учебный материал</a:t>
            </a:r>
            <a:endParaRPr lang="ru-RU" sz="2000" dirty="0">
              <a:solidFill>
                <a:srgbClr val="00206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9" name="Заголовок 15"/>
          <p:cNvSpPr txBox="1">
            <a:spLocks/>
          </p:cNvSpPr>
          <p:nvPr/>
        </p:nvSpPr>
        <p:spPr>
          <a:xfrm>
            <a:off x="5865669" y="3704070"/>
            <a:ext cx="2308513" cy="1491382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cs typeface="+mn-cs"/>
              </a:rPr>
              <a:t>по математике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 Math" pitchFamily="18" charset="0"/>
              <a:ea typeface="Cambria Math" pitchFamily="18" charset="0"/>
              <a:cs typeface="+mn-cs"/>
            </a:endParaRPr>
          </a:p>
        </p:txBody>
      </p:sp>
      <p:sp>
        <p:nvSpPr>
          <p:cNvPr id="20" name="Заголовок 15"/>
          <p:cNvSpPr txBox="1">
            <a:spLocks/>
          </p:cNvSpPr>
          <p:nvPr/>
        </p:nvSpPr>
        <p:spPr>
          <a:xfrm>
            <a:off x="6516833" y="1958398"/>
            <a:ext cx="2308513" cy="1491382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 Math" pitchFamily="18" charset="0"/>
                <a:ea typeface="Cambria Math" pitchFamily="18" charset="0"/>
                <a:cs typeface="+mn-cs"/>
              </a:rPr>
              <a:t>по русскому языку (диктант, грамматическое задание)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 Math" pitchFamily="18" charset="0"/>
              <a:ea typeface="Cambria Math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143745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Апекс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2419</TotalTime>
  <Words>609</Words>
  <Application>Microsoft Office PowerPoint</Application>
  <PresentationFormat>Экран (4:3)</PresentationFormat>
  <Paragraphs>107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8" baseType="lpstr">
      <vt:lpstr>Arial</vt:lpstr>
      <vt:lpstr>Arial Black</vt:lpstr>
      <vt:lpstr>Book Antiqua</vt:lpstr>
      <vt:lpstr>Bookman Old Style</vt:lpstr>
      <vt:lpstr>Calibri</vt:lpstr>
      <vt:lpstr>Calibri Light</vt:lpstr>
      <vt:lpstr>Cambria Math</vt:lpstr>
      <vt:lpstr>Georgia</vt:lpstr>
      <vt:lpstr>Segoe UI Light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Благодаря целенаправленной индивидуальной работе, использованию в организации учебной деятельности групповой и парной работы на уроках, учащиеся на высоком уровне осваивают учебный материал</vt:lpstr>
      <vt:lpstr>Презентация PowerPoint</vt:lpstr>
      <vt:lpstr>Презентация PowerPoint</vt:lpstr>
      <vt:lpstr>Презентация PowerPoint</vt:lpstr>
      <vt:lpstr>Презентация PowerPoint</vt:lpstr>
      <vt:lpstr>Член независимой экспертизы при проверке ВПР (с 2021 г.)  Член муниципальной предметно-методической комиссии Олимпиады (2022 г.) Состав регионального методического актива Центра непрерывного повышения педагогического мастерства ГОУ ДПО «Коми республиканский институт развития образования» (с 2022 г.) Методист-тьютор в рамках обучения по дополнительной профессиональной программе повышения квалификации «Реализация требований обновленных ФГОС НОО в работе учителя» (2022-2023 гг.) Руководитель муниципальной опорно-методической площадки «Преемственность начального  и основного общего образования в условиях реализации обновленных ФГОС» (2022-2023 гг.) Постоянный член территориальной психолого-медико-педагогической комиссии (с 2023 г.) Организатор муниципальной предметной олимпиады для учащихся 4 классов (2023 г.)  Член жюри муниципальной предметной олимпиады по русскому языку (2023г.)  Наставник молодого педагога  </vt:lpstr>
      <vt:lpstr>https://guzelmingaraeva.wixsite.com/sadikovaguzel </vt:lpstr>
      <vt:lpstr>https://guzelmingaraeva.wixsite.com/sadikovaguzel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Пользователь</cp:lastModifiedBy>
  <cp:revision>138</cp:revision>
  <dcterms:created xsi:type="dcterms:W3CDTF">2019-02-21T15:01:25Z</dcterms:created>
  <dcterms:modified xsi:type="dcterms:W3CDTF">2023-06-16T08:49:45Z</dcterms:modified>
</cp:coreProperties>
</file>